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93" r:id="rId18"/>
    <p:sldId id="294" r:id="rId19"/>
    <p:sldId id="292" r:id="rId20"/>
    <p:sldId id="298" r:id="rId21"/>
    <p:sldId id="271" r:id="rId22"/>
    <p:sldId id="299" r:id="rId23"/>
    <p:sldId id="300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95" r:id="rId32"/>
    <p:sldId id="279" r:id="rId33"/>
    <p:sldId id="280" r:id="rId34"/>
    <p:sldId id="281" r:id="rId35"/>
    <p:sldId id="282" r:id="rId36"/>
    <p:sldId id="283" r:id="rId37"/>
    <p:sldId id="284" r:id="rId38"/>
    <p:sldId id="301" r:id="rId39"/>
    <p:sldId id="285" r:id="rId40"/>
    <p:sldId id="286" r:id="rId41"/>
    <p:sldId id="303" r:id="rId42"/>
    <p:sldId id="289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69"/>
    <p:restoredTop sz="94762"/>
  </p:normalViewPr>
  <p:slideViewPr>
    <p:cSldViewPr snapToGrid="0" snapToObjects="1">
      <p:cViewPr varScale="1">
        <p:scale>
          <a:sx n="120" d="100"/>
          <a:sy n="120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04293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ervizing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www.servizing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121" y="1221732"/>
            <a:ext cx="5916079" cy="441453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Box 4"/>
          <p:cNvSpPr txBox="1"/>
          <p:nvPr/>
        </p:nvSpPr>
        <p:spPr>
          <a:xfrm>
            <a:off x="1087742" y="3815861"/>
            <a:ext cx="4282601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SERVIZING SOCIETY</a:t>
            </a:r>
          </a:p>
        </p:txBody>
      </p:sp>
      <p:sp>
        <p:nvSpPr>
          <p:cNvPr id="96" name="Rectangle 5"/>
          <p:cNvSpPr txBox="1"/>
          <p:nvPr/>
        </p:nvSpPr>
        <p:spPr>
          <a:xfrm>
            <a:off x="1226764" y="4336833"/>
            <a:ext cx="3979735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One solution for all your society needs</a:t>
            </a:r>
          </a:p>
        </p:txBody>
      </p:sp>
      <p:pic>
        <p:nvPicPr>
          <p:cNvPr id="97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866" y="1886566"/>
            <a:ext cx="1820349" cy="1820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8"/>
          <p:cNvSpPr txBox="1"/>
          <p:nvPr/>
        </p:nvSpPr>
        <p:spPr>
          <a:xfrm>
            <a:off x="1648072" y="2766518"/>
            <a:ext cx="3303944" cy="18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CCTV </a:t>
            </a:r>
          </a:p>
          <a:p>
            <a:pPr algn="ctr">
              <a:defRPr sz="40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BASED WEB </a:t>
            </a:r>
          </a:p>
          <a:p>
            <a:pPr algn="ctr">
              <a:defRPr sz="40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INTERCOM</a:t>
            </a:r>
          </a:p>
        </p:txBody>
      </p:sp>
      <p:pic>
        <p:nvPicPr>
          <p:cNvPr id="2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16" y="1509519"/>
            <a:ext cx="5671041" cy="419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30" y="2611737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61733" y="4631228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 8"/>
          <p:cNvSpPr txBox="1"/>
          <p:nvPr/>
        </p:nvSpPr>
        <p:spPr>
          <a:xfrm>
            <a:off x="3791715" y="669068"/>
            <a:ext cx="460857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CCTV</a:t>
            </a:r>
            <a:r>
              <a:rPr>
                <a:solidFill>
                  <a:srgbClr val="34446E"/>
                </a:solidFill>
              </a:rPr>
              <a:t> BASED WEB INTERCOM</a:t>
            </a:r>
          </a:p>
        </p:txBody>
      </p:sp>
      <p:pic>
        <p:nvPicPr>
          <p:cNvPr id="23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10"/>
          <p:cNvSpPr txBox="1"/>
          <p:nvPr/>
        </p:nvSpPr>
        <p:spPr>
          <a:xfrm>
            <a:off x="4962004" y="1423642"/>
            <a:ext cx="2268000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HOW DOES IT WORK?</a:t>
            </a:r>
          </a:p>
        </p:txBody>
      </p:sp>
      <p:pic>
        <p:nvPicPr>
          <p:cNvPr id="24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767627"/>
            <a:ext cx="7274626" cy="509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15"/>
          <p:cNvSpPr txBox="1"/>
          <p:nvPr/>
        </p:nvSpPr>
        <p:spPr>
          <a:xfrm>
            <a:off x="4262235" y="669068"/>
            <a:ext cx="366753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  <a:r>
              <a:rPr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24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3"/>
          <p:cNvGrpSpPr/>
          <p:nvPr/>
        </p:nvGrpSpPr>
        <p:grpSpPr>
          <a:xfrm>
            <a:off x="2910571" y="2601190"/>
            <a:ext cx="6310794" cy="3149726"/>
            <a:chOff x="0" y="0"/>
            <a:chExt cx="6310793" cy="3149725"/>
          </a:xfrm>
        </p:grpSpPr>
        <p:grpSp>
          <p:nvGrpSpPr>
            <p:cNvPr id="247" name="Group 23"/>
            <p:cNvGrpSpPr/>
            <p:nvPr/>
          </p:nvGrpSpPr>
          <p:grpSpPr>
            <a:xfrm>
              <a:off x="328907" y="0"/>
              <a:ext cx="2340245" cy="1183715"/>
              <a:chOff x="0" y="0"/>
              <a:chExt cx="2340243" cy="1183713"/>
            </a:xfrm>
          </p:grpSpPr>
          <p:sp>
            <p:nvSpPr>
              <p:cNvPr id="245" name="Rectangle 2"/>
              <p:cNvSpPr txBox="1"/>
              <p:nvPr/>
            </p:nvSpPr>
            <p:spPr>
              <a:xfrm>
                <a:off x="0" y="299654"/>
                <a:ext cx="2340244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Human less exit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system using existing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barriers</a:t>
                </a:r>
              </a:p>
            </p:txBody>
          </p:sp>
          <p:sp>
            <p:nvSpPr>
              <p:cNvPr id="246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250" name="Group 24"/>
            <p:cNvGrpSpPr/>
            <p:nvPr/>
          </p:nvGrpSpPr>
          <p:grpSpPr>
            <a:xfrm>
              <a:off x="3487565" y="-1"/>
              <a:ext cx="2391143" cy="917016"/>
              <a:chOff x="0" y="0"/>
              <a:chExt cx="2391142" cy="917014"/>
            </a:xfrm>
          </p:grpSpPr>
          <p:sp>
            <p:nvSpPr>
              <p:cNvPr id="248" name="Rectangle 25"/>
              <p:cNvSpPr txBox="1"/>
              <p:nvPr/>
            </p:nvSpPr>
            <p:spPr>
              <a:xfrm>
                <a:off x="0" y="299654"/>
                <a:ext cx="2391143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 year audit trail of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all kinds of entry &amp; exit</a:t>
                </a:r>
              </a:p>
            </p:txBody>
          </p:sp>
          <p:sp>
            <p:nvSpPr>
              <p:cNvPr id="249" name="Rectangle 26"/>
              <p:cNvSpPr txBox="1"/>
              <p:nvPr/>
            </p:nvSpPr>
            <p:spPr>
              <a:xfrm>
                <a:off x="0" y="0"/>
                <a:ext cx="485511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253" name="Group 31"/>
            <p:cNvGrpSpPr/>
            <p:nvPr/>
          </p:nvGrpSpPr>
          <p:grpSpPr>
            <a:xfrm>
              <a:off x="340946" y="1699312"/>
              <a:ext cx="2454767" cy="1450414"/>
              <a:chOff x="0" y="0"/>
              <a:chExt cx="2454766" cy="1450413"/>
            </a:xfrm>
          </p:grpSpPr>
          <p:sp>
            <p:nvSpPr>
              <p:cNvPr id="251" name="Rectangle 32"/>
              <p:cNvSpPr txBox="1"/>
              <p:nvPr/>
            </p:nvSpPr>
            <p:spPr>
              <a:xfrm>
                <a:off x="0" y="299653"/>
                <a:ext cx="2454767" cy="11507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Access denial report &amp;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analytics every night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to estate office &amp;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security teams</a:t>
                </a:r>
              </a:p>
            </p:txBody>
          </p:sp>
          <p:sp>
            <p:nvSpPr>
              <p:cNvPr id="252" name="Rectangle 33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256" name="Group 34"/>
            <p:cNvGrpSpPr/>
            <p:nvPr/>
          </p:nvGrpSpPr>
          <p:grpSpPr>
            <a:xfrm>
              <a:off x="3487564" y="1699313"/>
              <a:ext cx="2823230" cy="1183714"/>
              <a:chOff x="0" y="0"/>
              <a:chExt cx="2823228" cy="1183713"/>
            </a:xfrm>
          </p:grpSpPr>
          <p:sp>
            <p:nvSpPr>
              <p:cNvPr id="254" name="Rectangle 35"/>
              <p:cNvSpPr txBox="1"/>
              <p:nvPr/>
            </p:nvSpPr>
            <p:spPr>
              <a:xfrm>
                <a:off x="0" y="299654"/>
                <a:ext cx="2823229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Automated overstay alerts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for cabs, vendors like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pizza delivery</a:t>
                </a:r>
              </a:p>
            </p:txBody>
          </p:sp>
          <p:sp>
            <p:nvSpPr>
              <p:cNvPr id="255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pic>
          <p:nvPicPr>
            <p:cNvPr id="257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Rectangle 40"/>
          <p:cNvSpPr txBox="1"/>
          <p:nvPr/>
        </p:nvSpPr>
        <p:spPr>
          <a:xfrm>
            <a:off x="5366468" y="1423642"/>
            <a:ext cx="1459071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ENSURE EXIT</a:t>
            </a:r>
          </a:p>
        </p:txBody>
      </p:sp>
      <p:pic>
        <p:nvPicPr>
          <p:cNvPr id="263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680421"/>
            <a:ext cx="9486900" cy="504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ctangle 2"/>
          <p:cNvSpPr txBox="1"/>
          <p:nvPr/>
        </p:nvSpPr>
        <p:spPr>
          <a:xfrm>
            <a:off x="5016989" y="5887378"/>
            <a:ext cx="2149595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Entry/Exit Audit Trail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Login (1).png" descr="Login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75" y="0"/>
            <a:ext cx="89005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 28"/>
          <p:cNvSpPr txBox="1"/>
          <p:nvPr/>
        </p:nvSpPr>
        <p:spPr>
          <a:xfrm>
            <a:off x="406300" y="1968958"/>
            <a:ext cx="3222088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BILLING</a:t>
            </a:r>
          </a:p>
          <a:p>
            <a:pPr algn="ctr">
              <a:defRPr sz="40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MADE EASY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BC58D9B-0949-9F41-8B60-07B8BB9AD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12" y="3757612"/>
            <a:ext cx="2644762" cy="23399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15"/>
          <p:cNvSpPr txBox="1"/>
          <p:nvPr/>
        </p:nvSpPr>
        <p:spPr>
          <a:xfrm>
            <a:off x="3731895" y="669068"/>
            <a:ext cx="47282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TRANSACTION</a:t>
            </a:r>
            <a:r>
              <a:rPr dirty="0"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272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Group 3"/>
          <p:cNvGrpSpPr/>
          <p:nvPr/>
        </p:nvGrpSpPr>
        <p:grpSpPr>
          <a:xfrm>
            <a:off x="2910571" y="2601190"/>
            <a:ext cx="4757567" cy="3268968"/>
            <a:chOff x="0" y="0"/>
            <a:chExt cx="4757565" cy="3268967"/>
          </a:xfrm>
        </p:grpSpPr>
        <p:grpSp>
          <p:nvGrpSpPr>
            <p:cNvPr id="275" name="Group 23"/>
            <p:cNvGrpSpPr/>
            <p:nvPr/>
          </p:nvGrpSpPr>
          <p:grpSpPr>
            <a:xfrm>
              <a:off x="328907" y="0"/>
              <a:ext cx="1270002" cy="1569656"/>
              <a:chOff x="0" y="0"/>
              <a:chExt cx="1270000" cy="1569654"/>
            </a:xfrm>
          </p:grpSpPr>
          <p:sp>
            <p:nvSpPr>
              <p:cNvPr id="273" name="Rectangle 2"/>
              <p:cNvSpPr/>
              <p:nvPr/>
            </p:nvSpPr>
            <p:spPr>
              <a:xfrm>
                <a:off x="0" y="29965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Zero Transaction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Charges on Credit,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Debit Card, NetBanking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&amp; UPI.</a:t>
                </a:r>
              </a:p>
            </p:txBody>
          </p:sp>
          <p:sp>
            <p:nvSpPr>
              <p:cNvPr id="274" name="Rectangle 14"/>
              <p:cNvSpPr/>
              <p:nvPr/>
            </p:nvSpPr>
            <p:spPr>
              <a:xfrm>
                <a:off x="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278" name="Group 24"/>
            <p:cNvGrpSpPr/>
            <p:nvPr/>
          </p:nvGrpSpPr>
          <p:grpSpPr>
            <a:xfrm>
              <a:off x="3487565" y="0"/>
              <a:ext cx="1270001" cy="1569655"/>
              <a:chOff x="0" y="0"/>
              <a:chExt cx="1270000" cy="1569654"/>
            </a:xfrm>
          </p:grpSpPr>
          <p:sp>
            <p:nvSpPr>
              <p:cNvPr id="276" name="Rectangle 25"/>
              <p:cNvSpPr/>
              <p:nvPr/>
            </p:nvSpPr>
            <p:spPr>
              <a:xfrm>
                <a:off x="0" y="29965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Tally Automation -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Integration without any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man</a:t>
                </a:r>
                <a:r>
                  <a:rPr lang="en-US" dirty="0"/>
                  <a:t>ual</a:t>
                </a:r>
                <a:r>
                  <a:rPr dirty="0"/>
                  <a:t> intervention</a:t>
                </a:r>
              </a:p>
            </p:txBody>
          </p:sp>
          <p:sp>
            <p:nvSpPr>
              <p:cNvPr id="277" name="Rectangle 26"/>
              <p:cNvSpPr/>
              <p:nvPr/>
            </p:nvSpPr>
            <p:spPr>
              <a:xfrm>
                <a:off x="0" y="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281" name="Group 31"/>
            <p:cNvGrpSpPr/>
            <p:nvPr/>
          </p:nvGrpSpPr>
          <p:grpSpPr>
            <a:xfrm>
              <a:off x="340946" y="1699312"/>
              <a:ext cx="1270001" cy="1569654"/>
              <a:chOff x="0" y="0"/>
              <a:chExt cx="1270000" cy="1569653"/>
            </a:xfrm>
          </p:grpSpPr>
          <p:sp>
            <p:nvSpPr>
              <p:cNvPr id="279" name="Rectangle 32"/>
              <p:cNvSpPr/>
              <p:nvPr/>
            </p:nvSpPr>
            <p:spPr>
              <a:xfrm>
                <a:off x="0" y="29965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Payment directly gets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into RWAs account</a:t>
                </a:r>
              </a:p>
            </p:txBody>
          </p:sp>
          <p:sp>
            <p:nvSpPr>
              <p:cNvPr id="280" name="Rectangle 33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284" name="Group 34"/>
            <p:cNvGrpSpPr/>
            <p:nvPr/>
          </p:nvGrpSpPr>
          <p:grpSpPr>
            <a:xfrm>
              <a:off x="3487565" y="1699313"/>
              <a:ext cx="1270001" cy="1569655"/>
              <a:chOff x="0" y="0"/>
              <a:chExt cx="1270000" cy="1569654"/>
            </a:xfrm>
          </p:grpSpPr>
          <p:sp>
            <p:nvSpPr>
              <p:cNvPr id="282" name="Rectangle 35"/>
              <p:cNvSpPr/>
              <p:nvPr/>
            </p:nvSpPr>
            <p:spPr>
              <a:xfrm>
                <a:off x="0" y="29965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Deep integration with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your</a:t>
                </a:r>
                <a:r>
                  <a:rPr dirty="0"/>
                  <a:t> bank and seamless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reconciliation</a:t>
                </a:r>
              </a:p>
            </p:txBody>
          </p:sp>
          <p:sp>
            <p:nvSpPr>
              <p:cNvPr id="283" name="Rectangle 36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pic>
          <p:nvPicPr>
            <p:cNvPr id="285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0" name="Rectangle 40"/>
          <p:cNvSpPr txBox="1"/>
          <p:nvPr/>
        </p:nvSpPr>
        <p:spPr>
          <a:xfrm>
            <a:off x="3943872" y="1423641"/>
            <a:ext cx="4304267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BILLING MAINTENANCE AND ACCOUNTING</a:t>
            </a:r>
          </a:p>
        </p:txBody>
      </p:sp>
      <p:pic>
        <p:nvPicPr>
          <p:cNvPr id="291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5"/>
          <p:cNvSpPr txBox="1"/>
          <p:nvPr/>
        </p:nvSpPr>
        <p:spPr>
          <a:xfrm>
            <a:off x="3805632" y="445548"/>
            <a:ext cx="4580738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BILLING</a:t>
            </a:r>
            <a:r>
              <a:rPr dirty="0">
                <a:solidFill>
                  <a:srgbClr val="34446E"/>
                </a:solidFill>
              </a:rPr>
              <a:t> MANAGEMENT</a:t>
            </a:r>
            <a:r>
              <a:rPr lang="en-US" dirty="0">
                <a:solidFill>
                  <a:srgbClr val="34446E"/>
                </a:solidFill>
              </a:rPr>
              <a:t> VIEW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A78854A-F5D1-5C41-8929-1AB496AB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" y="1157627"/>
            <a:ext cx="11007090" cy="54166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5"/>
          <p:cNvSpPr txBox="1"/>
          <p:nvPr/>
        </p:nvSpPr>
        <p:spPr>
          <a:xfrm>
            <a:off x="4616752" y="445548"/>
            <a:ext cx="2958498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DRILL DOWN</a:t>
            </a:r>
            <a:r>
              <a:rPr dirty="0">
                <a:solidFill>
                  <a:srgbClr val="34446E"/>
                </a:solidFill>
              </a:rPr>
              <a:t> </a:t>
            </a:r>
            <a:r>
              <a:rPr lang="en-US" dirty="0">
                <a:solidFill>
                  <a:srgbClr val="34446E"/>
                </a:solidFill>
              </a:rPr>
              <a:t>VIEW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4C4BAA-154F-5343-9D3F-6F463C12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1209847"/>
            <a:ext cx="10949940" cy="56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97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5"/>
          <p:cNvSpPr txBox="1"/>
          <p:nvPr/>
        </p:nvSpPr>
        <p:spPr>
          <a:xfrm>
            <a:off x="5091242" y="445548"/>
            <a:ext cx="200952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AGING </a:t>
            </a:r>
            <a:r>
              <a:rPr lang="en-US" dirty="0">
                <a:solidFill>
                  <a:srgbClr val="34446E"/>
                </a:solidFill>
              </a:rPr>
              <a:t>VIEW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D693981-82AA-CA41-825C-BE8F13DE5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" y="1092244"/>
            <a:ext cx="10732770" cy="5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57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5"/>
          <p:cNvSpPr txBox="1"/>
          <p:nvPr/>
        </p:nvSpPr>
        <p:spPr>
          <a:xfrm>
            <a:off x="3047413" y="445548"/>
            <a:ext cx="6097178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BILLING</a:t>
            </a:r>
            <a:r>
              <a:rPr dirty="0">
                <a:solidFill>
                  <a:srgbClr val="34446E"/>
                </a:solidFill>
              </a:rPr>
              <a:t> MANAGEMENT</a:t>
            </a:r>
            <a:r>
              <a:rPr lang="en-US" dirty="0">
                <a:solidFill>
                  <a:srgbClr val="34446E"/>
                </a:solidFill>
              </a:rPr>
              <a:t> – MOBILE VIEW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Neat &amp; Intuitive…"/>
          <p:cNvSpPr txBox="1"/>
          <p:nvPr/>
        </p:nvSpPr>
        <p:spPr>
          <a:xfrm>
            <a:off x="4428942" y="5359699"/>
            <a:ext cx="1667058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Neat &amp; Intuitive</a:t>
            </a:r>
          </a:p>
          <a:p>
            <a:r>
              <a:rPr dirty="0"/>
              <a:t>Billing Interface</a:t>
            </a:r>
          </a:p>
        </p:txBody>
      </p:sp>
      <p:sp>
        <p:nvSpPr>
          <p:cNvPr id="299" name="Graphical View…"/>
          <p:cNvSpPr txBox="1"/>
          <p:nvPr/>
        </p:nvSpPr>
        <p:spPr>
          <a:xfrm>
            <a:off x="6096000" y="1560141"/>
            <a:ext cx="1637478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Graphical View</a:t>
            </a:r>
          </a:p>
          <a:p>
            <a:r>
              <a:rPr dirty="0"/>
              <a:t>of Charges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4E34DAC-8896-824E-AF7C-1E092EEC6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78" y="1002844"/>
            <a:ext cx="3022601" cy="569309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19AF0F4-4653-814A-B2F9-E4E5F70C4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42" y="1157627"/>
            <a:ext cx="3022600" cy="55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085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15"/>
          <p:cNvSpPr txBox="1"/>
          <p:nvPr/>
        </p:nvSpPr>
        <p:spPr>
          <a:xfrm>
            <a:off x="4720178" y="669068"/>
            <a:ext cx="2751642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WHY</a:t>
            </a:r>
            <a:r>
              <a:rPr>
                <a:solidFill>
                  <a:srgbClr val="34446E"/>
                </a:solidFill>
              </a:rPr>
              <a:t> SERVIZING?</a:t>
            </a:r>
          </a:p>
        </p:txBody>
      </p:sp>
      <p:grpSp>
        <p:nvGrpSpPr>
          <p:cNvPr id="118" name="Group 42"/>
          <p:cNvGrpSpPr/>
          <p:nvPr/>
        </p:nvGrpSpPr>
        <p:grpSpPr>
          <a:xfrm>
            <a:off x="2594116" y="2510793"/>
            <a:ext cx="7174764" cy="2334973"/>
            <a:chOff x="0" y="0"/>
            <a:chExt cx="7174763" cy="2334971"/>
          </a:xfrm>
        </p:grpSpPr>
        <p:grpSp>
          <p:nvGrpSpPr>
            <p:cNvPr id="102" name="Group 23"/>
            <p:cNvGrpSpPr/>
            <p:nvPr/>
          </p:nvGrpSpPr>
          <p:grpSpPr>
            <a:xfrm>
              <a:off x="-1" y="-1"/>
              <a:ext cx="2289457" cy="917015"/>
              <a:chOff x="0" y="0"/>
              <a:chExt cx="2289455" cy="917012"/>
            </a:xfrm>
          </p:grpSpPr>
          <p:sp>
            <p:nvSpPr>
              <p:cNvPr id="100" name="Rectangle 2"/>
              <p:cNvSpPr txBox="1"/>
              <p:nvPr/>
            </p:nvSpPr>
            <p:spPr>
              <a:xfrm>
                <a:off x="0" y="299653"/>
                <a:ext cx="2289456" cy="6173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Preventative security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solutions</a:t>
                </a:r>
              </a:p>
            </p:txBody>
          </p:sp>
          <p:sp>
            <p:nvSpPr>
              <p:cNvPr id="101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105" name="Group 24"/>
            <p:cNvGrpSpPr/>
            <p:nvPr/>
          </p:nvGrpSpPr>
          <p:grpSpPr>
            <a:xfrm>
              <a:off x="2903683" y="-1"/>
              <a:ext cx="1654110" cy="917015"/>
              <a:chOff x="0" y="0"/>
              <a:chExt cx="1654108" cy="917012"/>
            </a:xfrm>
          </p:grpSpPr>
          <p:sp>
            <p:nvSpPr>
              <p:cNvPr id="103" name="Rectangle 25"/>
              <p:cNvSpPr txBox="1"/>
              <p:nvPr/>
            </p:nvSpPr>
            <p:spPr>
              <a:xfrm>
                <a:off x="0" y="299653"/>
                <a:ext cx="1654109" cy="6173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Minimal human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intervention</a:t>
                </a:r>
              </a:p>
            </p:txBody>
          </p:sp>
          <p:sp>
            <p:nvSpPr>
              <p:cNvPr id="104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108" name="Group 28"/>
            <p:cNvGrpSpPr/>
            <p:nvPr/>
          </p:nvGrpSpPr>
          <p:grpSpPr>
            <a:xfrm>
              <a:off x="5380794" y="-1"/>
              <a:ext cx="1234749" cy="917015"/>
              <a:chOff x="0" y="0"/>
              <a:chExt cx="1234748" cy="917012"/>
            </a:xfrm>
          </p:grpSpPr>
          <p:sp>
            <p:nvSpPr>
              <p:cNvPr id="106" name="Rectangle 29"/>
              <p:cNvSpPr txBox="1"/>
              <p:nvPr/>
            </p:nvSpPr>
            <p:spPr>
              <a:xfrm>
                <a:off x="0" y="299653"/>
                <a:ext cx="1234749" cy="6173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Multi-tiered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security</a:t>
                </a:r>
              </a:p>
            </p:txBody>
          </p:sp>
          <p:sp>
            <p:nvSpPr>
              <p:cNvPr id="107" name="Rectangle 30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111" name="Group 31"/>
            <p:cNvGrpSpPr/>
            <p:nvPr/>
          </p:nvGrpSpPr>
          <p:grpSpPr>
            <a:xfrm>
              <a:off x="12038" y="1417958"/>
              <a:ext cx="1895434" cy="917014"/>
              <a:chOff x="0" y="0"/>
              <a:chExt cx="1895433" cy="917013"/>
            </a:xfrm>
          </p:grpSpPr>
          <p:sp>
            <p:nvSpPr>
              <p:cNvPr id="109" name="Rectangle 32"/>
              <p:cNvSpPr txBox="1"/>
              <p:nvPr/>
            </p:nvSpPr>
            <p:spPr>
              <a:xfrm>
                <a:off x="0" y="299653"/>
                <a:ext cx="1895434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Setting up a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Digital ecosystem</a:t>
                </a:r>
              </a:p>
            </p:txBody>
          </p:sp>
          <p:sp>
            <p:nvSpPr>
              <p:cNvPr id="110" name="Rectangle 33"/>
              <p:cNvSpPr txBox="1"/>
              <p:nvPr/>
            </p:nvSpPr>
            <p:spPr>
              <a:xfrm>
                <a:off x="-1" y="0"/>
                <a:ext cx="485512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grpSp>
          <p:nvGrpSpPr>
            <p:cNvPr id="114" name="Group 34"/>
            <p:cNvGrpSpPr/>
            <p:nvPr/>
          </p:nvGrpSpPr>
          <p:grpSpPr>
            <a:xfrm>
              <a:off x="2903683" y="1417958"/>
              <a:ext cx="1484892" cy="917014"/>
              <a:chOff x="0" y="0"/>
              <a:chExt cx="1484890" cy="917013"/>
            </a:xfrm>
          </p:grpSpPr>
          <p:sp>
            <p:nvSpPr>
              <p:cNvPr id="112" name="Rectangle 35"/>
              <p:cNvSpPr txBox="1"/>
              <p:nvPr/>
            </p:nvSpPr>
            <p:spPr>
              <a:xfrm>
                <a:off x="0" y="299653"/>
                <a:ext cx="1484891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Cost effective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solution</a:t>
                </a:r>
              </a:p>
            </p:txBody>
          </p:sp>
          <p:sp>
            <p:nvSpPr>
              <p:cNvPr id="113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05.</a:t>
                </a:r>
              </a:p>
            </p:txBody>
          </p:sp>
        </p:grpSp>
        <p:grpSp>
          <p:nvGrpSpPr>
            <p:cNvPr id="117" name="Group 37"/>
            <p:cNvGrpSpPr/>
            <p:nvPr/>
          </p:nvGrpSpPr>
          <p:grpSpPr>
            <a:xfrm>
              <a:off x="5380794" y="1417958"/>
              <a:ext cx="1793970" cy="917014"/>
              <a:chOff x="0" y="0"/>
              <a:chExt cx="1793969" cy="917013"/>
            </a:xfrm>
          </p:grpSpPr>
          <p:sp>
            <p:nvSpPr>
              <p:cNvPr id="115" name="Rectangle 38"/>
              <p:cNvSpPr txBox="1"/>
              <p:nvPr/>
            </p:nvSpPr>
            <p:spPr>
              <a:xfrm>
                <a:off x="0" y="299653"/>
                <a:ext cx="1793970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Compatible with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Existing devices</a:t>
                </a:r>
              </a:p>
            </p:txBody>
          </p:sp>
          <p:sp>
            <p:nvSpPr>
              <p:cNvPr id="116" name="Rectangle 39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06.</a:t>
                </a:r>
              </a:p>
            </p:txBody>
          </p:sp>
        </p:grpSp>
      </p:grpSp>
      <p:pic>
        <p:nvPicPr>
          <p:cNvPr id="119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46" descr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2204" y="2906329"/>
            <a:ext cx="101557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47" descr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1250" y="2906329"/>
            <a:ext cx="1015575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48" descr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19471" y="2906329"/>
            <a:ext cx="1015575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9" descr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2204" y="4281758"/>
            <a:ext cx="101557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50" descr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31250" y="4281758"/>
            <a:ext cx="1015575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19471" y="4281758"/>
            <a:ext cx="1015575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52" descr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15"/>
          <p:cNvSpPr txBox="1"/>
          <p:nvPr/>
        </p:nvSpPr>
        <p:spPr>
          <a:xfrm>
            <a:off x="2981693" y="445548"/>
            <a:ext cx="622862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BILLING</a:t>
            </a:r>
            <a:r>
              <a:rPr dirty="0">
                <a:solidFill>
                  <a:srgbClr val="34446E"/>
                </a:solidFill>
              </a:rPr>
              <a:t> </a:t>
            </a:r>
            <a:r>
              <a:rPr lang="en-US" dirty="0">
                <a:solidFill>
                  <a:srgbClr val="34446E"/>
                </a:solidFill>
              </a:rPr>
              <a:t>DASHBOARD – RESIDENT VIEW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294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Neat &amp; Intuitive…"/>
          <p:cNvSpPr txBox="1"/>
          <p:nvPr/>
        </p:nvSpPr>
        <p:spPr>
          <a:xfrm>
            <a:off x="4739097" y="5253019"/>
            <a:ext cx="179792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en-US" dirty="0"/>
              <a:t>Printable Invoice</a:t>
            </a:r>
            <a:endParaRPr dirty="0"/>
          </a:p>
        </p:txBody>
      </p:sp>
      <p:sp>
        <p:nvSpPr>
          <p:cNvPr id="299" name="Graphical View…"/>
          <p:cNvSpPr txBox="1"/>
          <p:nvPr/>
        </p:nvSpPr>
        <p:spPr>
          <a:xfrm>
            <a:off x="5344028" y="1858061"/>
            <a:ext cx="199028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en-US" dirty="0"/>
              <a:t>Ledger  Statement</a:t>
            </a:r>
            <a:endParaRPr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B0555D1-014C-164D-876C-FF7A45FA1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68" y="1057974"/>
            <a:ext cx="3514829" cy="5693097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E8E072-488E-6E4C-9930-FDE466004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03" y="1064721"/>
            <a:ext cx="3731213" cy="55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50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15"/>
          <p:cNvSpPr txBox="1"/>
          <p:nvPr/>
        </p:nvSpPr>
        <p:spPr>
          <a:xfrm>
            <a:off x="3411300" y="225966"/>
            <a:ext cx="536941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CUSTOMIZABLE INVOICE</a:t>
            </a:r>
            <a:r>
              <a:rPr dirty="0">
                <a:solidFill>
                  <a:srgbClr val="34446E"/>
                </a:solidFill>
              </a:rPr>
              <a:t> </a:t>
            </a:r>
            <a:r>
              <a:rPr lang="en-US" dirty="0">
                <a:solidFill>
                  <a:srgbClr val="34446E"/>
                </a:solidFill>
              </a:rPr>
              <a:t>FORMAT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310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62847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42557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730A09F-5378-344B-BDCF-3556945AD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1" y="848060"/>
            <a:ext cx="4843463" cy="6009939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28EB20E-55DD-6E41-BB2B-8055C375D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68" y="848061"/>
            <a:ext cx="4843463" cy="60099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15"/>
          <p:cNvSpPr txBox="1"/>
          <p:nvPr/>
        </p:nvSpPr>
        <p:spPr>
          <a:xfrm>
            <a:off x="3888995" y="225966"/>
            <a:ext cx="4414025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IBMS </a:t>
            </a:r>
            <a:r>
              <a:rPr lang="en-US" dirty="0">
                <a:solidFill>
                  <a:srgbClr val="34446E"/>
                </a:solidFill>
              </a:rPr>
              <a:t>CALCULATION SHEET</a:t>
            </a:r>
            <a:r>
              <a:rPr lang="en-US" dirty="0"/>
              <a:t> 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310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62847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65863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1711E8D4-A0B6-914F-95F4-D9FEBF228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847730"/>
            <a:ext cx="10607040" cy="5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9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15"/>
          <p:cNvSpPr txBox="1"/>
          <p:nvPr/>
        </p:nvSpPr>
        <p:spPr>
          <a:xfrm>
            <a:off x="3892203" y="225966"/>
            <a:ext cx="440761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CONSOLIDATION </a:t>
            </a:r>
            <a:r>
              <a:rPr lang="en-US" dirty="0">
                <a:solidFill>
                  <a:srgbClr val="34446E"/>
                </a:solidFill>
              </a:rPr>
              <a:t>SUMMARY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310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62847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65863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051FE4F-F3F7-8F40-8F36-7B1904561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67" y="802609"/>
            <a:ext cx="7022865" cy="59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313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15"/>
          <p:cNvSpPr txBox="1"/>
          <p:nvPr/>
        </p:nvSpPr>
        <p:spPr>
          <a:xfrm>
            <a:off x="4514275" y="445548"/>
            <a:ext cx="3163450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TALLY</a:t>
            </a:r>
            <a:r>
              <a:rPr>
                <a:solidFill>
                  <a:srgbClr val="34446E"/>
                </a:solidFill>
              </a:rPr>
              <a:t> AUTOMATION</a:t>
            </a:r>
          </a:p>
        </p:txBody>
      </p:sp>
      <p:pic>
        <p:nvPicPr>
          <p:cNvPr id="318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8" y="848061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36213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WhatsApp Image 2021-08-06 at 15.10.54.jpeg" descr="WhatsApp Image 2021-08-06 at 15.10.54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6765" y="1082769"/>
            <a:ext cx="10018635" cy="5627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28"/>
          <p:cNvSpPr txBox="1"/>
          <p:nvPr/>
        </p:nvSpPr>
        <p:spPr>
          <a:xfrm>
            <a:off x="1837249" y="2767279"/>
            <a:ext cx="2961887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HELPERS</a:t>
            </a:r>
          </a:p>
          <a:p>
            <a:pPr>
              <a:defRPr sz="40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AND STAFF</a:t>
            </a:r>
          </a:p>
        </p:txBody>
      </p:sp>
      <p:pic>
        <p:nvPicPr>
          <p:cNvPr id="323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994" y="1269516"/>
            <a:ext cx="4843920" cy="431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30" descr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881" y="2578548"/>
            <a:ext cx="2476625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31" descr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79881" y="4002656"/>
            <a:ext cx="2476625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angle 15"/>
          <p:cNvSpPr txBox="1"/>
          <p:nvPr/>
        </p:nvSpPr>
        <p:spPr>
          <a:xfrm>
            <a:off x="4264005" y="669068"/>
            <a:ext cx="366753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  <a:r>
              <a:rPr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328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tangle 40"/>
          <p:cNvSpPr txBox="1"/>
          <p:nvPr/>
        </p:nvSpPr>
        <p:spPr>
          <a:xfrm>
            <a:off x="4990081" y="1423642"/>
            <a:ext cx="2211842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HELPERS AND STAFF</a:t>
            </a:r>
          </a:p>
        </p:txBody>
      </p:sp>
      <p:grpSp>
        <p:nvGrpSpPr>
          <p:cNvPr id="362" name="Group 4"/>
          <p:cNvGrpSpPr/>
          <p:nvPr/>
        </p:nvGrpSpPr>
        <p:grpSpPr>
          <a:xfrm>
            <a:off x="1189291" y="2573694"/>
            <a:ext cx="9758376" cy="3229973"/>
            <a:chOff x="0" y="0"/>
            <a:chExt cx="9758373" cy="3229971"/>
          </a:xfrm>
        </p:grpSpPr>
        <p:grpSp>
          <p:nvGrpSpPr>
            <p:cNvPr id="332" name="Group 23"/>
            <p:cNvGrpSpPr/>
            <p:nvPr/>
          </p:nvGrpSpPr>
          <p:grpSpPr>
            <a:xfrm>
              <a:off x="328907" y="-1"/>
              <a:ext cx="1787087" cy="841647"/>
              <a:chOff x="0" y="0"/>
              <a:chExt cx="1787086" cy="841645"/>
            </a:xfrm>
          </p:grpSpPr>
          <p:sp>
            <p:nvSpPr>
              <p:cNvPr id="330" name="Rectangle 2"/>
              <p:cNvSpPr txBox="1"/>
              <p:nvPr/>
            </p:nvSpPr>
            <p:spPr>
              <a:xfrm>
                <a:off x="0" y="299654"/>
                <a:ext cx="1787087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Automated entry &amp;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exit for all helpers </a:t>
                </a:r>
              </a:p>
            </p:txBody>
          </p:sp>
          <p:sp>
            <p:nvSpPr>
              <p:cNvPr id="331" name="Rectangle 14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335" name="Group 24"/>
            <p:cNvGrpSpPr/>
            <p:nvPr/>
          </p:nvGrpSpPr>
          <p:grpSpPr>
            <a:xfrm>
              <a:off x="2831269" y="42531"/>
              <a:ext cx="1956355" cy="1070245"/>
              <a:chOff x="0" y="0"/>
              <a:chExt cx="1956353" cy="1070243"/>
            </a:xfrm>
          </p:grpSpPr>
          <p:sp>
            <p:nvSpPr>
              <p:cNvPr id="333" name="Rectangle 25"/>
              <p:cNvSpPr txBox="1"/>
              <p:nvPr/>
            </p:nvSpPr>
            <p:spPr>
              <a:xfrm>
                <a:off x="0" y="299653"/>
                <a:ext cx="1956354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Biometric (Face,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Fingerprint or Retina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Scan) &amp; QR code</a:t>
                </a:r>
              </a:p>
            </p:txBody>
          </p:sp>
          <p:sp>
            <p:nvSpPr>
              <p:cNvPr id="334" name="Rectangle 26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338" name="Group 28"/>
            <p:cNvGrpSpPr/>
            <p:nvPr/>
          </p:nvGrpSpPr>
          <p:grpSpPr>
            <a:xfrm>
              <a:off x="5341388" y="42531"/>
              <a:ext cx="1948714" cy="841646"/>
              <a:chOff x="0" y="0"/>
              <a:chExt cx="1948713" cy="841645"/>
            </a:xfrm>
          </p:grpSpPr>
          <p:sp>
            <p:nvSpPr>
              <p:cNvPr id="336" name="Rectangle 29"/>
              <p:cNvSpPr txBox="1"/>
              <p:nvPr/>
            </p:nvSpPr>
            <p:spPr>
              <a:xfrm>
                <a:off x="0" y="299654"/>
                <a:ext cx="1948714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Tripod Turnstile/Flap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barrier integration</a:t>
                </a:r>
              </a:p>
            </p:txBody>
          </p:sp>
          <p:sp>
            <p:nvSpPr>
              <p:cNvPr id="337" name="Rectangle 30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341" name="Group 31"/>
            <p:cNvGrpSpPr/>
            <p:nvPr/>
          </p:nvGrpSpPr>
          <p:grpSpPr>
            <a:xfrm>
              <a:off x="7817101" y="42531"/>
              <a:ext cx="1941273" cy="1070245"/>
              <a:chOff x="0" y="0"/>
              <a:chExt cx="1941272" cy="1070243"/>
            </a:xfrm>
          </p:grpSpPr>
          <p:sp>
            <p:nvSpPr>
              <p:cNvPr id="339" name="Rectangle 32"/>
              <p:cNvSpPr txBox="1"/>
              <p:nvPr/>
            </p:nvSpPr>
            <p:spPr>
              <a:xfrm>
                <a:off x="0" y="299653"/>
                <a:ext cx="1941273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Cost effective tower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based scanning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using QR code</a:t>
                </a:r>
              </a:p>
            </p:txBody>
          </p:sp>
          <p:sp>
            <p:nvSpPr>
              <p:cNvPr id="340" name="Rectangle 33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pic>
          <p:nvPicPr>
            <p:cNvPr id="342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64719" y="438068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Picture 48" descr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85949" y="43806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7123151" y="3955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48" name="Group 41"/>
            <p:cNvGrpSpPr/>
            <p:nvPr/>
          </p:nvGrpSpPr>
          <p:grpSpPr>
            <a:xfrm>
              <a:off x="328905" y="1617786"/>
              <a:ext cx="2092087" cy="1070245"/>
              <a:chOff x="0" y="0"/>
              <a:chExt cx="2092084" cy="1070243"/>
            </a:xfrm>
          </p:grpSpPr>
          <p:sp>
            <p:nvSpPr>
              <p:cNvPr id="346" name="Rectangle 44"/>
              <p:cNvSpPr txBox="1"/>
              <p:nvPr/>
            </p:nvSpPr>
            <p:spPr>
              <a:xfrm>
                <a:off x="0" y="299653"/>
                <a:ext cx="2092085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Association of helpers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with residents using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QR code</a:t>
                </a:r>
              </a:p>
            </p:txBody>
          </p:sp>
          <p:sp>
            <p:nvSpPr>
              <p:cNvPr id="347" name="Rectangle 45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05.</a:t>
                </a:r>
              </a:p>
            </p:txBody>
          </p:sp>
        </p:grpSp>
        <p:grpSp>
          <p:nvGrpSpPr>
            <p:cNvPr id="351" name="Group 52"/>
            <p:cNvGrpSpPr/>
            <p:nvPr/>
          </p:nvGrpSpPr>
          <p:grpSpPr>
            <a:xfrm>
              <a:off x="2831269" y="1660317"/>
              <a:ext cx="1696798" cy="1070245"/>
              <a:chOff x="0" y="0"/>
              <a:chExt cx="1696797" cy="1070243"/>
            </a:xfrm>
          </p:grpSpPr>
          <p:sp>
            <p:nvSpPr>
              <p:cNvPr id="349" name="Rectangle 53"/>
              <p:cNvSpPr txBox="1"/>
              <p:nvPr/>
            </p:nvSpPr>
            <p:spPr>
              <a:xfrm>
                <a:off x="0" y="299653"/>
                <a:ext cx="1696798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Search maid and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helpers using AI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engine</a:t>
                </a:r>
              </a:p>
            </p:txBody>
          </p:sp>
          <p:sp>
            <p:nvSpPr>
              <p:cNvPr id="350" name="Rectangle 54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06.</a:t>
                </a:r>
              </a:p>
            </p:txBody>
          </p:sp>
        </p:grpSp>
        <p:grpSp>
          <p:nvGrpSpPr>
            <p:cNvPr id="354" name="Group 55"/>
            <p:cNvGrpSpPr/>
            <p:nvPr/>
          </p:nvGrpSpPr>
          <p:grpSpPr>
            <a:xfrm>
              <a:off x="5341388" y="1660317"/>
              <a:ext cx="1132045" cy="1070245"/>
              <a:chOff x="0" y="0"/>
              <a:chExt cx="1132044" cy="1070243"/>
            </a:xfrm>
          </p:grpSpPr>
          <p:sp>
            <p:nvSpPr>
              <p:cNvPr id="352" name="Rectangle 56"/>
              <p:cNvSpPr txBox="1"/>
              <p:nvPr/>
            </p:nvSpPr>
            <p:spPr>
              <a:xfrm>
                <a:off x="0" y="299653"/>
                <a:ext cx="1132045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Block 24*7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maids and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helper </a:t>
                </a:r>
              </a:p>
            </p:txBody>
          </p:sp>
          <p:sp>
            <p:nvSpPr>
              <p:cNvPr id="353" name="Rectangle 57"/>
              <p:cNvSpPr txBox="1"/>
              <p:nvPr/>
            </p:nvSpPr>
            <p:spPr>
              <a:xfrm>
                <a:off x="0" y="0"/>
                <a:ext cx="375824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07</a:t>
                </a:r>
              </a:p>
            </p:txBody>
          </p:sp>
        </p:grpSp>
        <p:grpSp>
          <p:nvGrpSpPr>
            <p:cNvPr id="357" name="Group 58"/>
            <p:cNvGrpSpPr/>
            <p:nvPr/>
          </p:nvGrpSpPr>
          <p:grpSpPr>
            <a:xfrm>
              <a:off x="7817101" y="1660316"/>
              <a:ext cx="1270001" cy="1569656"/>
              <a:chOff x="0" y="0"/>
              <a:chExt cx="1270000" cy="1569654"/>
            </a:xfrm>
          </p:grpSpPr>
          <p:sp>
            <p:nvSpPr>
              <p:cNvPr id="355" name="Rectangle 59"/>
              <p:cNvSpPr/>
              <p:nvPr/>
            </p:nvSpPr>
            <p:spPr>
              <a:xfrm>
                <a:off x="0" y="29965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Luggage screening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system </a:t>
                </a:r>
              </a:p>
            </p:txBody>
          </p:sp>
          <p:sp>
            <p:nvSpPr>
              <p:cNvPr id="356" name="Rectangle 60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08.</a:t>
                </a:r>
              </a:p>
            </p:txBody>
          </p:sp>
        </p:grpSp>
        <p:pic>
          <p:nvPicPr>
            <p:cNvPr id="358" name="Picture 64" descr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13322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Picture 65" descr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64719" y="2055853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66" descr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685949" y="2055853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Picture 67" descr="Picture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7123151" y="2013322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" name="Picture 89" descr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15" y="1417026"/>
            <a:ext cx="8047894" cy="4023948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Rectangle 2"/>
          <p:cNvSpPr txBox="1"/>
          <p:nvPr/>
        </p:nvSpPr>
        <p:spPr>
          <a:xfrm>
            <a:off x="3596140" y="5887378"/>
            <a:ext cx="5034332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Image showing runtime association &amp; digitization</a:t>
            </a:r>
          </a:p>
        </p:txBody>
      </p:sp>
      <p:sp>
        <p:nvSpPr>
          <p:cNvPr id="367" name="Rectangle 3"/>
          <p:cNvSpPr txBox="1"/>
          <p:nvPr/>
        </p:nvSpPr>
        <p:spPr>
          <a:xfrm>
            <a:off x="904884" y="985604"/>
            <a:ext cx="3293601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Maids Management Dashboard</a:t>
            </a:r>
          </a:p>
        </p:txBody>
      </p:sp>
      <p:sp>
        <p:nvSpPr>
          <p:cNvPr id="368" name="Rectangle 4"/>
          <p:cNvSpPr txBox="1"/>
          <p:nvPr/>
        </p:nvSpPr>
        <p:spPr>
          <a:xfrm>
            <a:off x="9752427" y="2212901"/>
            <a:ext cx="1565036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Maids ID Card</a:t>
            </a:r>
          </a:p>
        </p:txBody>
      </p:sp>
      <p:sp>
        <p:nvSpPr>
          <p:cNvPr id="369" name="Rectangle 5"/>
          <p:cNvSpPr txBox="1"/>
          <p:nvPr/>
        </p:nvSpPr>
        <p:spPr>
          <a:xfrm>
            <a:off x="9752427" y="4091102"/>
            <a:ext cx="1413008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Vehicle Pass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15"/>
          <p:cNvSpPr txBox="1"/>
          <p:nvPr/>
        </p:nvSpPr>
        <p:spPr>
          <a:xfrm>
            <a:off x="4262235" y="669068"/>
            <a:ext cx="366753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  <a:r>
              <a:rPr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372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up 1"/>
          <p:cNvGrpSpPr/>
          <p:nvPr/>
        </p:nvGrpSpPr>
        <p:grpSpPr>
          <a:xfrm>
            <a:off x="2360281" y="2693552"/>
            <a:ext cx="7406342" cy="2883026"/>
            <a:chOff x="0" y="0"/>
            <a:chExt cx="7406340" cy="2883025"/>
          </a:xfrm>
        </p:grpSpPr>
        <p:grpSp>
          <p:nvGrpSpPr>
            <p:cNvPr id="375" name="Group 23"/>
            <p:cNvGrpSpPr/>
            <p:nvPr/>
          </p:nvGrpSpPr>
          <p:grpSpPr>
            <a:xfrm>
              <a:off x="328907" y="0"/>
              <a:ext cx="2988540" cy="1183714"/>
              <a:chOff x="0" y="0"/>
              <a:chExt cx="2988538" cy="1183713"/>
            </a:xfrm>
          </p:grpSpPr>
          <p:sp>
            <p:nvSpPr>
              <p:cNvPr id="373" name="Rectangle 2"/>
              <p:cNvSpPr txBox="1"/>
              <p:nvPr/>
            </p:nvSpPr>
            <p:spPr>
              <a:xfrm>
                <a:off x="0" y="299654"/>
                <a:ext cx="2988539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Guest can be tracked easily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and workflow gets created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upon incorrect parking</a:t>
                </a:r>
              </a:p>
            </p:txBody>
          </p:sp>
          <p:sp>
            <p:nvSpPr>
              <p:cNvPr id="374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378" name="Group 24"/>
            <p:cNvGrpSpPr/>
            <p:nvPr/>
          </p:nvGrpSpPr>
          <p:grpSpPr>
            <a:xfrm>
              <a:off x="4023891" y="0"/>
              <a:ext cx="3382450" cy="1183714"/>
              <a:chOff x="0" y="0"/>
              <a:chExt cx="3382449" cy="1183713"/>
            </a:xfrm>
          </p:grpSpPr>
          <p:sp>
            <p:nvSpPr>
              <p:cNvPr id="376" name="Rectangle 25"/>
              <p:cNvSpPr txBox="1"/>
              <p:nvPr/>
            </p:nvSpPr>
            <p:spPr>
              <a:xfrm>
                <a:off x="0" y="299654"/>
                <a:ext cx="3382450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Photo Proof of incorrect parking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can be resolved through the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RWA dashboard </a:t>
                </a:r>
              </a:p>
            </p:txBody>
          </p:sp>
          <p:sp>
            <p:nvSpPr>
              <p:cNvPr id="377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381" name="Group 31"/>
            <p:cNvGrpSpPr/>
            <p:nvPr/>
          </p:nvGrpSpPr>
          <p:grpSpPr>
            <a:xfrm>
              <a:off x="340945" y="1699311"/>
              <a:ext cx="2124705" cy="1183715"/>
              <a:chOff x="0" y="0"/>
              <a:chExt cx="2124703" cy="1183713"/>
            </a:xfrm>
          </p:grpSpPr>
          <p:sp>
            <p:nvSpPr>
              <p:cNvPr id="379" name="Rectangle 32"/>
              <p:cNvSpPr txBox="1"/>
              <p:nvPr/>
            </p:nvSpPr>
            <p:spPr>
              <a:xfrm>
                <a:off x="0" y="299654"/>
                <a:ext cx="2124704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Analytical report on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repeated failures of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parking correctly</a:t>
                </a:r>
              </a:p>
            </p:txBody>
          </p:sp>
          <p:sp>
            <p:nvSpPr>
              <p:cNvPr id="380" name="Rectangle 33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384" name="Group 34"/>
            <p:cNvGrpSpPr/>
            <p:nvPr/>
          </p:nvGrpSpPr>
          <p:grpSpPr>
            <a:xfrm>
              <a:off x="4023891" y="1699310"/>
              <a:ext cx="3115341" cy="917015"/>
              <a:chOff x="0" y="0"/>
              <a:chExt cx="3115340" cy="917014"/>
            </a:xfrm>
          </p:grpSpPr>
          <p:sp>
            <p:nvSpPr>
              <p:cNvPr id="382" name="Rectangle 35"/>
              <p:cNvSpPr txBox="1"/>
              <p:nvPr/>
            </p:nvSpPr>
            <p:spPr>
              <a:xfrm>
                <a:off x="0" y="299654"/>
                <a:ext cx="3115341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False reporting or complaints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can also be tracked down</a:t>
                </a:r>
              </a:p>
            </p:txBody>
          </p:sp>
          <p:sp>
            <p:nvSpPr>
              <p:cNvPr id="383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pic>
          <p:nvPicPr>
            <p:cNvPr id="385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357342" y="395536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5231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357342" y="2052316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" name="Rectangle 40"/>
          <p:cNvSpPr txBox="1"/>
          <p:nvPr/>
        </p:nvSpPr>
        <p:spPr>
          <a:xfrm>
            <a:off x="3704912" y="1423642"/>
            <a:ext cx="4782204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VEHICLE TRACKING AND PARKING WORKFLOW</a:t>
            </a:r>
          </a:p>
        </p:txBody>
      </p:sp>
      <p:pic>
        <p:nvPicPr>
          <p:cNvPr id="391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raphic 2" descr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57" y="562706"/>
            <a:ext cx="9421287" cy="5345728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Rectangle 3"/>
          <p:cNvSpPr txBox="1"/>
          <p:nvPr/>
        </p:nvSpPr>
        <p:spPr>
          <a:xfrm>
            <a:off x="3884060" y="5723767"/>
            <a:ext cx="4423876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Picture showing incorrect parking workflow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5"/>
          <p:cNvSpPr txBox="1"/>
          <p:nvPr/>
        </p:nvSpPr>
        <p:spPr>
          <a:xfrm>
            <a:off x="4908803" y="669068"/>
            <a:ext cx="237793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WITH</a:t>
            </a:r>
            <a:r>
              <a:rPr>
                <a:solidFill>
                  <a:srgbClr val="34446E"/>
                </a:solidFill>
              </a:rPr>
              <a:t> OUR APP</a:t>
            </a:r>
          </a:p>
        </p:txBody>
      </p:sp>
      <p:pic>
        <p:nvPicPr>
          <p:cNvPr id="129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Rectangle 40"/>
          <p:cNvSpPr txBox="1"/>
          <p:nvPr/>
        </p:nvSpPr>
        <p:spPr>
          <a:xfrm>
            <a:off x="5325088" y="1423642"/>
            <a:ext cx="1541819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YOU WILL GET</a:t>
            </a:r>
          </a:p>
        </p:txBody>
      </p:sp>
      <p:grpSp>
        <p:nvGrpSpPr>
          <p:cNvPr id="191" name="Group 1"/>
          <p:cNvGrpSpPr/>
          <p:nvPr/>
        </p:nvGrpSpPr>
        <p:grpSpPr>
          <a:xfrm>
            <a:off x="778750" y="2195625"/>
            <a:ext cx="10585393" cy="3993311"/>
            <a:chOff x="-1" y="-1"/>
            <a:chExt cx="10585391" cy="3993309"/>
          </a:xfrm>
        </p:grpSpPr>
        <p:grpSp>
          <p:nvGrpSpPr>
            <p:cNvPr id="133" name="Group 23"/>
            <p:cNvGrpSpPr/>
            <p:nvPr/>
          </p:nvGrpSpPr>
          <p:grpSpPr>
            <a:xfrm>
              <a:off x="328905" y="-1"/>
              <a:ext cx="906125" cy="841646"/>
              <a:chOff x="0" y="0"/>
              <a:chExt cx="906123" cy="841645"/>
            </a:xfrm>
          </p:grpSpPr>
          <p:sp>
            <p:nvSpPr>
              <p:cNvPr id="131" name="Rectangle 2"/>
              <p:cNvSpPr txBox="1"/>
              <p:nvPr/>
            </p:nvSpPr>
            <p:spPr>
              <a:xfrm>
                <a:off x="-1" y="299654"/>
                <a:ext cx="906125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Security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solutions</a:t>
                </a:r>
              </a:p>
            </p:txBody>
          </p:sp>
          <p:sp>
            <p:nvSpPr>
              <p:cNvPr id="132" name="Rectangle 14"/>
              <p:cNvSpPr txBox="1"/>
              <p:nvPr/>
            </p:nvSpPr>
            <p:spPr>
              <a:xfrm>
                <a:off x="-1" y="0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136" name="Group 24"/>
            <p:cNvGrpSpPr/>
            <p:nvPr/>
          </p:nvGrpSpPr>
          <p:grpSpPr>
            <a:xfrm>
              <a:off x="2461994" y="42531"/>
              <a:ext cx="1290200" cy="1070244"/>
              <a:chOff x="0" y="0"/>
              <a:chExt cx="1290198" cy="1070243"/>
            </a:xfrm>
          </p:grpSpPr>
          <p:sp>
            <p:nvSpPr>
              <p:cNvPr id="134" name="Rectangle 25"/>
              <p:cNvSpPr txBox="1"/>
              <p:nvPr/>
            </p:nvSpPr>
            <p:spPr>
              <a:xfrm>
                <a:off x="0" y="299653"/>
                <a:ext cx="1290199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Guests and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vendors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management</a:t>
                </a:r>
              </a:p>
            </p:txBody>
          </p:sp>
          <p:sp>
            <p:nvSpPr>
              <p:cNvPr id="135" name="Rectangle 26"/>
              <p:cNvSpPr txBox="1"/>
              <p:nvPr/>
            </p:nvSpPr>
            <p:spPr>
              <a:xfrm>
                <a:off x="-1" y="-1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139" name="Group 28"/>
            <p:cNvGrpSpPr/>
            <p:nvPr/>
          </p:nvGrpSpPr>
          <p:grpSpPr>
            <a:xfrm>
              <a:off x="4638006" y="42531"/>
              <a:ext cx="1527333" cy="1070244"/>
              <a:chOff x="0" y="0"/>
              <a:chExt cx="1527331" cy="1070243"/>
            </a:xfrm>
          </p:grpSpPr>
          <p:sp>
            <p:nvSpPr>
              <p:cNvPr id="137" name="Rectangle 29"/>
              <p:cNvSpPr txBox="1"/>
              <p:nvPr/>
            </p:nvSpPr>
            <p:spPr>
              <a:xfrm>
                <a:off x="0" y="299653"/>
                <a:ext cx="1527332" cy="770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Vehicle tracking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and parking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workflow</a:t>
                </a:r>
              </a:p>
            </p:txBody>
          </p:sp>
          <p:sp>
            <p:nvSpPr>
              <p:cNvPr id="138" name="Rectangle 30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142" name="Group 31"/>
            <p:cNvGrpSpPr/>
            <p:nvPr/>
          </p:nvGrpSpPr>
          <p:grpSpPr>
            <a:xfrm>
              <a:off x="6849954" y="42530"/>
              <a:ext cx="1615182" cy="884425"/>
              <a:chOff x="0" y="0"/>
              <a:chExt cx="1615182" cy="884424"/>
            </a:xfrm>
          </p:grpSpPr>
          <p:sp>
            <p:nvSpPr>
              <p:cNvPr id="140" name="Rectangle 32"/>
              <p:cNvSpPr txBox="1"/>
              <p:nvPr/>
            </p:nvSpPr>
            <p:spPr>
              <a:xfrm>
                <a:off x="0" y="299654"/>
                <a:ext cx="1615182" cy="5847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Bills &amp; Collection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Utilities</a:t>
                </a:r>
                <a:endParaRPr dirty="0"/>
              </a:p>
            </p:txBody>
          </p:sp>
          <p:sp>
            <p:nvSpPr>
              <p:cNvPr id="141" name="Rectangle 33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grpSp>
          <p:nvGrpSpPr>
            <p:cNvPr id="145" name="Group 34"/>
            <p:cNvGrpSpPr/>
            <p:nvPr/>
          </p:nvGrpSpPr>
          <p:grpSpPr>
            <a:xfrm>
              <a:off x="8945444" y="85061"/>
              <a:ext cx="1639946" cy="841646"/>
              <a:chOff x="0" y="0"/>
              <a:chExt cx="1639945" cy="841645"/>
            </a:xfrm>
          </p:grpSpPr>
          <p:sp>
            <p:nvSpPr>
              <p:cNvPr id="143" name="Rectangle 35"/>
              <p:cNvSpPr txBox="1"/>
              <p:nvPr/>
            </p:nvSpPr>
            <p:spPr>
              <a:xfrm>
                <a:off x="-1" y="299654"/>
                <a:ext cx="1639947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Maids and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service providers</a:t>
                </a:r>
              </a:p>
            </p:txBody>
          </p:sp>
          <p:sp>
            <p:nvSpPr>
              <p:cNvPr id="144" name="Rectangle 36"/>
              <p:cNvSpPr txBox="1"/>
              <p:nvPr/>
            </p:nvSpPr>
            <p:spPr>
              <a:xfrm>
                <a:off x="0" y="0"/>
                <a:ext cx="447373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05.</a:t>
                </a:r>
              </a:p>
            </p:txBody>
          </p:sp>
        </p:grpSp>
        <p:pic>
          <p:nvPicPr>
            <p:cNvPr id="146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795445" y="43806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Picture 48" descr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82568" y="43806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56002" y="39553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278894" y="43806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" name="Group 41"/>
            <p:cNvGrpSpPr/>
            <p:nvPr/>
          </p:nvGrpSpPr>
          <p:grpSpPr>
            <a:xfrm>
              <a:off x="328905" y="1477107"/>
              <a:ext cx="1323835" cy="841646"/>
              <a:chOff x="0" y="0"/>
              <a:chExt cx="1323834" cy="841644"/>
            </a:xfrm>
          </p:grpSpPr>
          <p:sp>
            <p:nvSpPr>
              <p:cNvPr id="151" name="Rectangle 44"/>
              <p:cNvSpPr txBox="1"/>
              <p:nvPr/>
            </p:nvSpPr>
            <p:spPr>
              <a:xfrm>
                <a:off x="0" y="299654"/>
                <a:ext cx="1323835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CCTV based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web intercom</a:t>
                </a:r>
              </a:p>
            </p:txBody>
          </p:sp>
          <p:sp>
            <p:nvSpPr>
              <p:cNvPr id="152" name="Rectangle 45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06.</a:t>
                </a:r>
              </a:p>
            </p:txBody>
          </p:sp>
        </p:grpSp>
        <p:grpSp>
          <p:nvGrpSpPr>
            <p:cNvPr id="156" name="Group 52"/>
            <p:cNvGrpSpPr/>
            <p:nvPr/>
          </p:nvGrpSpPr>
          <p:grpSpPr>
            <a:xfrm>
              <a:off x="2461994" y="1519638"/>
              <a:ext cx="838159" cy="841646"/>
              <a:chOff x="0" y="0"/>
              <a:chExt cx="838158" cy="841644"/>
            </a:xfrm>
          </p:grpSpPr>
          <p:sp>
            <p:nvSpPr>
              <p:cNvPr id="154" name="Rectangle 53"/>
              <p:cNvSpPr txBox="1"/>
              <p:nvPr/>
            </p:nvSpPr>
            <p:spPr>
              <a:xfrm>
                <a:off x="0" y="299654"/>
                <a:ext cx="838159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Service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centre</a:t>
                </a:r>
              </a:p>
            </p:txBody>
          </p:sp>
          <p:sp>
            <p:nvSpPr>
              <p:cNvPr id="155" name="Rectangle 54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07.</a:t>
                </a:r>
              </a:p>
            </p:txBody>
          </p:sp>
        </p:grpSp>
        <p:grpSp>
          <p:nvGrpSpPr>
            <p:cNvPr id="159" name="Group 55"/>
            <p:cNvGrpSpPr/>
            <p:nvPr/>
          </p:nvGrpSpPr>
          <p:grpSpPr>
            <a:xfrm>
              <a:off x="4638006" y="1519638"/>
              <a:ext cx="883503" cy="841646"/>
              <a:chOff x="0" y="0"/>
              <a:chExt cx="883501" cy="841644"/>
            </a:xfrm>
          </p:grpSpPr>
          <p:sp>
            <p:nvSpPr>
              <p:cNvPr id="157" name="Rectangle 56"/>
              <p:cNvSpPr txBox="1"/>
              <p:nvPr/>
            </p:nvSpPr>
            <p:spPr>
              <a:xfrm>
                <a:off x="-1" y="299654"/>
                <a:ext cx="883503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Online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payment</a:t>
                </a:r>
              </a:p>
            </p:txBody>
          </p:sp>
          <p:sp>
            <p:nvSpPr>
              <p:cNvPr id="158" name="Rectangle 57"/>
              <p:cNvSpPr txBox="1"/>
              <p:nvPr/>
            </p:nvSpPr>
            <p:spPr>
              <a:xfrm>
                <a:off x="-1" y="0"/>
                <a:ext cx="375825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08</a:t>
                </a:r>
              </a:p>
            </p:txBody>
          </p:sp>
        </p:grpSp>
        <p:grpSp>
          <p:nvGrpSpPr>
            <p:cNvPr id="162" name="Group 58"/>
            <p:cNvGrpSpPr/>
            <p:nvPr/>
          </p:nvGrpSpPr>
          <p:grpSpPr>
            <a:xfrm>
              <a:off x="6849954" y="1519638"/>
              <a:ext cx="747969" cy="841646"/>
              <a:chOff x="0" y="0"/>
              <a:chExt cx="747968" cy="841644"/>
            </a:xfrm>
          </p:grpSpPr>
          <p:sp>
            <p:nvSpPr>
              <p:cNvPr id="160" name="Rectangle 59"/>
              <p:cNvSpPr txBox="1"/>
              <p:nvPr/>
            </p:nvSpPr>
            <p:spPr>
              <a:xfrm>
                <a:off x="0" y="299654"/>
                <a:ext cx="747969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Online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forum</a:t>
                </a:r>
              </a:p>
            </p:txBody>
          </p:sp>
          <p:sp>
            <p:nvSpPr>
              <p:cNvPr id="161" name="Rectangle 60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09.</a:t>
                </a:r>
              </a:p>
            </p:txBody>
          </p:sp>
        </p:grpSp>
        <p:grpSp>
          <p:nvGrpSpPr>
            <p:cNvPr id="165" name="Group 61"/>
            <p:cNvGrpSpPr/>
            <p:nvPr/>
          </p:nvGrpSpPr>
          <p:grpSpPr>
            <a:xfrm>
              <a:off x="8945444" y="1562168"/>
              <a:ext cx="804524" cy="841647"/>
              <a:chOff x="0" y="0"/>
              <a:chExt cx="804523" cy="841645"/>
            </a:xfrm>
          </p:grpSpPr>
          <p:sp>
            <p:nvSpPr>
              <p:cNvPr id="163" name="Rectangle 62"/>
              <p:cNvSpPr txBox="1"/>
              <p:nvPr/>
            </p:nvSpPr>
            <p:spPr>
              <a:xfrm>
                <a:off x="0" y="299654"/>
                <a:ext cx="804524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Opinion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polls</a:t>
                </a:r>
              </a:p>
            </p:txBody>
          </p:sp>
          <p:sp>
            <p:nvSpPr>
              <p:cNvPr id="164" name="Rectangle 63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10.</a:t>
                </a:r>
              </a:p>
            </p:txBody>
          </p:sp>
        </p:grpSp>
        <p:pic>
          <p:nvPicPr>
            <p:cNvPr id="166" name="Picture 64" descr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1872644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icture 65" descr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795445" y="1915174"/>
              <a:ext cx="1015575" cy="309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icture 66" descr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82568" y="1915174"/>
              <a:ext cx="1015575" cy="309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icture 67" descr="Picture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56002" y="1872644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Picture 68" descr="Picture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278894" y="1915174"/>
              <a:ext cx="1015575" cy="309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3" name="Group 69"/>
            <p:cNvGrpSpPr/>
            <p:nvPr/>
          </p:nvGrpSpPr>
          <p:grpSpPr>
            <a:xfrm>
              <a:off x="328905" y="2892670"/>
              <a:ext cx="1075590" cy="841646"/>
              <a:chOff x="0" y="0"/>
              <a:chExt cx="1075588" cy="841645"/>
            </a:xfrm>
          </p:grpSpPr>
          <p:sp>
            <p:nvSpPr>
              <p:cNvPr id="171" name="Rectangle 70"/>
              <p:cNvSpPr txBox="1"/>
              <p:nvPr/>
            </p:nvSpPr>
            <p:spPr>
              <a:xfrm>
                <a:off x="0" y="299654"/>
                <a:ext cx="1075589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Society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notification</a:t>
                </a:r>
              </a:p>
            </p:txBody>
          </p:sp>
          <p:sp>
            <p:nvSpPr>
              <p:cNvPr id="172" name="Rectangle 71"/>
              <p:cNvSpPr txBox="1"/>
              <p:nvPr/>
            </p:nvSpPr>
            <p:spPr>
              <a:xfrm>
                <a:off x="-1" y="0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11.</a:t>
                </a:r>
              </a:p>
            </p:txBody>
          </p:sp>
        </p:grpSp>
        <p:grpSp>
          <p:nvGrpSpPr>
            <p:cNvPr id="176" name="Group 72"/>
            <p:cNvGrpSpPr/>
            <p:nvPr/>
          </p:nvGrpSpPr>
          <p:grpSpPr>
            <a:xfrm>
              <a:off x="2461994" y="2935202"/>
              <a:ext cx="883304" cy="841646"/>
              <a:chOff x="0" y="0"/>
              <a:chExt cx="883302" cy="841644"/>
            </a:xfrm>
          </p:grpSpPr>
          <p:sp>
            <p:nvSpPr>
              <p:cNvPr id="174" name="Rectangle 73"/>
              <p:cNvSpPr txBox="1"/>
              <p:nvPr/>
            </p:nvSpPr>
            <p:spPr>
              <a:xfrm>
                <a:off x="-1" y="299654"/>
                <a:ext cx="883304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Society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activities</a:t>
                </a:r>
              </a:p>
            </p:txBody>
          </p:sp>
          <p:sp>
            <p:nvSpPr>
              <p:cNvPr id="175" name="Rectangle 74"/>
              <p:cNvSpPr txBox="1"/>
              <p:nvPr/>
            </p:nvSpPr>
            <p:spPr>
              <a:xfrm>
                <a:off x="-1" y="0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12.</a:t>
                </a:r>
              </a:p>
            </p:txBody>
          </p:sp>
        </p:grpSp>
        <p:grpSp>
          <p:nvGrpSpPr>
            <p:cNvPr id="179" name="Group 75"/>
            <p:cNvGrpSpPr/>
            <p:nvPr/>
          </p:nvGrpSpPr>
          <p:grpSpPr>
            <a:xfrm>
              <a:off x="4638006" y="2935202"/>
              <a:ext cx="740528" cy="841646"/>
              <a:chOff x="0" y="0"/>
              <a:chExt cx="740527" cy="841644"/>
            </a:xfrm>
          </p:grpSpPr>
          <p:sp>
            <p:nvSpPr>
              <p:cNvPr id="177" name="Rectangle 76"/>
              <p:cNvSpPr txBox="1"/>
              <p:nvPr/>
            </p:nvSpPr>
            <p:spPr>
              <a:xfrm>
                <a:off x="0" y="299654"/>
                <a:ext cx="740528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Yellow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pages</a:t>
                </a:r>
              </a:p>
            </p:txBody>
          </p:sp>
          <p:sp>
            <p:nvSpPr>
              <p:cNvPr id="178" name="Rectangle 77"/>
              <p:cNvSpPr txBox="1"/>
              <p:nvPr/>
            </p:nvSpPr>
            <p:spPr>
              <a:xfrm>
                <a:off x="0" y="0"/>
                <a:ext cx="447373" cy="358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13.</a:t>
                </a:r>
              </a:p>
            </p:txBody>
          </p:sp>
        </p:grpSp>
        <p:grpSp>
          <p:nvGrpSpPr>
            <p:cNvPr id="182" name="Group 78"/>
            <p:cNvGrpSpPr/>
            <p:nvPr/>
          </p:nvGrpSpPr>
          <p:grpSpPr>
            <a:xfrm>
              <a:off x="6849954" y="2935202"/>
              <a:ext cx="1109522" cy="841646"/>
              <a:chOff x="0" y="0"/>
              <a:chExt cx="1109521" cy="841644"/>
            </a:xfrm>
          </p:grpSpPr>
          <p:sp>
            <p:nvSpPr>
              <p:cNvPr id="180" name="Rectangle 79"/>
              <p:cNvSpPr txBox="1"/>
              <p:nvPr/>
            </p:nvSpPr>
            <p:spPr>
              <a:xfrm>
                <a:off x="0" y="299654"/>
                <a:ext cx="1109522" cy="541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Custom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automation</a:t>
                </a:r>
              </a:p>
            </p:txBody>
          </p:sp>
          <p:sp>
            <p:nvSpPr>
              <p:cNvPr id="181" name="Rectangle 80"/>
              <p:cNvSpPr txBox="1"/>
              <p:nvPr/>
            </p:nvSpPr>
            <p:spPr>
              <a:xfrm>
                <a:off x="-1" y="0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14.</a:t>
                </a:r>
              </a:p>
            </p:txBody>
          </p:sp>
        </p:grpSp>
        <p:grpSp>
          <p:nvGrpSpPr>
            <p:cNvPr id="185" name="Group 81"/>
            <p:cNvGrpSpPr/>
            <p:nvPr/>
          </p:nvGrpSpPr>
          <p:grpSpPr>
            <a:xfrm>
              <a:off x="8945444" y="2977732"/>
              <a:ext cx="1594802" cy="841646"/>
              <a:chOff x="0" y="0"/>
              <a:chExt cx="1594800" cy="841645"/>
            </a:xfrm>
          </p:grpSpPr>
          <p:sp>
            <p:nvSpPr>
              <p:cNvPr id="183" name="Rectangle 82"/>
              <p:cNvSpPr txBox="1"/>
              <p:nvPr/>
            </p:nvSpPr>
            <p:spPr>
              <a:xfrm>
                <a:off x="0" y="299654"/>
                <a:ext cx="1594801" cy="541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Enhanced </a:t>
                </a:r>
              </a:p>
              <a:p>
                <a:pPr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vehicles security</a:t>
                </a:r>
              </a:p>
            </p:txBody>
          </p:sp>
          <p:sp>
            <p:nvSpPr>
              <p:cNvPr id="184" name="Rectangle 83"/>
              <p:cNvSpPr txBox="1"/>
              <p:nvPr/>
            </p:nvSpPr>
            <p:spPr>
              <a:xfrm>
                <a:off x="-1" y="0"/>
                <a:ext cx="447374" cy="358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15.</a:t>
                </a:r>
              </a:p>
            </p:txBody>
          </p:sp>
        </p:grpSp>
        <p:pic>
          <p:nvPicPr>
            <p:cNvPr id="186" name="Picture 84" descr="Picture 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28820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icture 85" descr="Picture 8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795445" y="3330738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Picture 86" descr="Picture 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982568" y="3330738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Picture 87" descr="Picture 8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156002" y="328820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Picture 88" descr="Picture 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278894" y="3330738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2" name="Picture 89" descr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15"/>
          <p:cNvSpPr txBox="1"/>
          <p:nvPr/>
        </p:nvSpPr>
        <p:spPr>
          <a:xfrm>
            <a:off x="4262235" y="669068"/>
            <a:ext cx="366753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  <a:r>
              <a:rPr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397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" name="Group 1"/>
          <p:cNvGrpSpPr/>
          <p:nvPr/>
        </p:nvGrpSpPr>
        <p:grpSpPr>
          <a:xfrm>
            <a:off x="2171096" y="3093560"/>
            <a:ext cx="7789610" cy="1183715"/>
            <a:chOff x="0" y="0"/>
            <a:chExt cx="7789610" cy="1183714"/>
          </a:xfrm>
        </p:grpSpPr>
        <p:grpSp>
          <p:nvGrpSpPr>
            <p:cNvPr id="400" name="Group 23"/>
            <p:cNvGrpSpPr/>
            <p:nvPr/>
          </p:nvGrpSpPr>
          <p:grpSpPr>
            <a:xfrm>
              <a:off x="328908" y="-1"/>
              <a:ext cx="3611385" cy="1183716"/>
              <a:chOff x="0" y="0"/>
              <a:chExt cx="3611384" cy="1183714"/>
            </a:xfrm>
          </p:grpSpPr>
          <p:sp>
            <p:nvSpPr>
              <p:cNvPr id="398" name="Rectangle 2"/>
              <p:cNvSpPr txBox="1"/>
              <p:nvPr/>
            </p:nvSpPr>
            <p:spPr>
              <a:xfrm>
                <a:off x="0" y="299654"/>
                <a:ext cx="3611385" cy="88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Any asset taken out of the campus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 by helper or staff will be scanned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and verified through staff QR</a:t>
                </a:r>
              </a:p>
            </p:txBody>
          </p:sp>
          <p:sp>
            <p:nvSpPr>
              <p:cNvPr id="399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403" name="Group 24"/>
            <p:cNvGrpSpPr/>
            <p:nvPr/>
          </p:nvGrpSpPr>
          <p:grpSpPr>
            <a:xfrm>
              <a:off x="4876750" y="-1"/>
              <a:ext cx="2912861" cy="1183716"/>
              <a:chOff x="0" y="0"/>
              <a:chExt cx="2912859" cy="1183714"/>
            </a:xfrm>
          </p:grpSpPr>
          <p:sp>
            <p:nvSpPr>
              <p:cNvPr id="401" name="Rectangle 25"/>
              <p:cNvSpPr txBox="1"/>
              <p:nvPr/>
            </p:nvSpPr>
            <p:spPr>
              <a:xfrm>
                <a:off x="0" y="299654"/>
                <a:ext cx="2912860" cy="8840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No phone authentication or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paper slip authentication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is required</a:t>
                </a:r>
              </a:p>
            </p:txBody>
          </p:sp>
          <p:sp>
            <p:nvSpPr>
              <p:cNvPr id="402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pic>
          <p:nvPicPr>
            <p:cNvPr id="404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210199" y="395536"/>
              <a:ext cx="1015577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Rectangle 40"/>
          <p:cNvSpPr txBox="1"/>
          <p:nvPr/>
        </p:nvSpPr>
        <p:spPr>
          <a:xfrm>
            <a:off x="4909172" y="1423642"/>
            <a:ext cx="2373668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LUGGAGE SCREENING</a:t>
            </a:r>
          </a:p>
        </p:txBody>
      </p:sp>
      <p:pic>
        <p:nvPicPr>
          <p:cNvPr id="408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15"/>
          <p:cNvSpPr txBox="1"/>
          <p:nvPr/>
        </p:nvSpPr>
        <p:spPr>
          <a:xfrm>
            <a:off x="4031658" y="669068"/>
            <a:ext cx="412869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ATTENDANCE</a:t>
            </a:r>
            <a:r>
              <a:rPr dirty="0">
                <a:solidFill>
                  <a:srgbClr val="34446E"/>
                </a:solidFill>
              </a:rPr>
              <a:t> </a:t>
            </a:r>
            <a:r>
              <a:rPr lang="en-US" dirty="0">
                <a:solidFill>
                  <a:srgbClr val="34446E"/>
                </a:solidFill>
              </a:rPr>
              <a:t>RWA STAFF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397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40"/>
          <p:cNvSpPr txBox="1"/>
          <p:nvPr/>
        </p:nvSpPr>
        <p:spPr>
          <a:xfrm>
            <a:off x="4874044" y="1423642"/>
            <a:ext cx="244393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ACCURATE AND CLEAR</a:t>
            </a:r>
            <a:endParaRPr dirty="0"/>
          </a:p>
        </p:txBody>
      </p:sp>
      <p:pic>
        <p:nvPicPr>
          <p:cNvPr id="408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3AED008-66B1-4546-8622-4692AB1E8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022"/>
            <a:ext cx="12192000" cy="52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95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15"/>
          <p:cNvSpPr txBox="1"/>
          <p:nvPr/>
        </p:nvSpPr>
        <p:spPr>
          <a:xfrm>
            <a:off x="4799431" y="669068"/>
            <a:ext cx="259314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PREPAID</a:t>
            </a:r>
            <a:r>
              <a:rPr>
                <a:solidFill>
                  <a:srgbClr val="34446E"/>
                </a:solidFill>
              </a:rPr>
              <a:t> METER</a:t>
            </a:r>
          </a:p>
        </p:txBody>
      </p:sp>
      <p:pic>
        <p:nvPicPr>
          <p:cNvPr id="411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8" name="Group 1"/>
          <p:cNvGrpSpPr/>
          <p:nvPr/>
        </p:nvGrpSpPr>
        <p:grpSpPr>
          <a:xfrm>
            <a:off x="2841181" y="2772683"/>
            <a:ext cx="6453546" cy="2883026"/>
            <a:chOff x="0" y="0"/>
            <a:chExt cx="6453543" cy="2883025"/>
          </a:xfrm>
        </p:grpSpPr>
        <p:grpSp>
          <p:nvGrpSpPr>
            <p:cNvPr id="414" name="Group 23"/>
            <p:cNvGrpSpPr/>
            <p:nvPr/>
          </p:nvGrpSpPr>
          <p:grpSpPr>
            <a:xfrm>
              <a:off x="328908" y="0"/>
              <a:ext cx="2429764" cy="1183714"/>
              <a:chOff x="0" y="0"/>
              <a:chExt cx="2429763" cy="1183713"/>
            </a:xfrm>
          </p:grpSpPr>
          <p:sp>
            <p:nvSpPr>
              <p:cNvPr id="412" name="Rectangle 2"/>
              <p:cNvSpPr txBox="1"/>
              <p:nvPr/>
            </p:nvSpPr>
            <p:spPr>
              <a:xfrm>
                <a:off x="0" y="299654"/>
                <a:ext cx="2429764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Bills can be generated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with detailed break up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of all the charges</a:t>
                </a:r>
              </a:p>
            </p:txBody>
          </p:sp>
          <p:sp>
            <p:nvSpPr>
              <p:cNvPr id="413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417" name="Group 24"/>
            <p:cNvGrpSpPr/>
            <p:nvPr/>
          </p:nvGrpSpPr>
          <p:grpSpPr>
            <a:xfrm>
              <a:off x="4023892" y="0"/>
              <a:ext cx="2429652" cy="1183714"/>
              <a:chOff x="0" y="0"/>
              <a:chExt cx="2429651" cy="1183713"/>
            </a:xfrm>
          </p:grpSpPr>
          <p:sp>
            <p:nvSpPr>
              <p:cNvPr id="415" name="Rectangle 25"/>
              <p:cNvSpPr txBox="1"/>
              <p:nvPr/>
            </p:nvSpPr>
            <p:spPr>
              <a:xfrm>
                <a:off x="0" y="299654"/>
                <a:ext cx="2429652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Support for integration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with Secure Meters,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Xenius &amp; Ensol</a:t>
                </a:r>
              </a:p>
            </p:txBody>
          </p:sp>
          <p:sp>
            <p:nvSpPr>
              <p:cNvPr id="416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420" name="Group 31"/>
            <p:cNvGrpSpPr/>
            <p:nvPr/>
          </p:nvGrpSpPr>
          <p:grpSpPr>
            <a:xfrm>
              <a:off x="340946" y="1699311"/>
              <a:ext cx="2862073" cy="1183715"/>
              <a:chOff x="0" y="0"/>
              <a:chExt cx="2862072" cy="1183713"/>
            </a:xfrm>
          </p:grpSpPr>
          <p:sp>
            <p:nvSpPr>
              <p:cNvPr id="418" name="Rectangle 32"/>
              <p:cNvSpPr txBox="1"/>
              <p:nvPr/>
            </p:nvSpPr>
            <p:spPr>
              <a:xfrm>
                <a:off x="0" y="299654"/>
                <a:ext cx="2862072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Bills of last two years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can be viewed/downloaded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by Residents</a:t>
                </a:r>
              </a:p>
            </p:txBody>
          </p:sp>
          <p:sp>
            <p:nvSpPr>
              <p:cNvPr id="419" name="Rectangle 33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423" name="Group 34"/>
            <p:cNvGrpSpPr/>
            <p:nvPr/>
          </p:nvGrpSpPr>
          <p:grpSpPr>
            <a:xfrm>
              <a:off x="4023892" y="1699311"/>
              <a:ext cx="2378530" cy="1183715"/>
              <a:chOff x="0" y="0"/>
              <a:chExt cx="2378529" cy="1183713"/>
            </a:xfrm>
          </p:grpSpPr>
          <p:sp>
            <p:nvSpPr>
              <p:cNvPr id="421" name="Rectangle 35"/>
              <p:cNvSpPr txBox="1"/>
              <p:nvPr/>
            </p:nvSpPr>
            <p:spPr>
              <a:xfrm>
                <a:off x="0" y="299654"/>
                <a:ext cx="2378530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Support for payment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Integration via Paytm,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Citrus, instamojo etc</a:t>
                </a:r>
              </a:p>
            </p:txBody>
          </p:sp>
          <p:sp>
            <p:nvSpPr>
              <p:cNvPr id="422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pic>
          <p:nvPicPr>
            <p:cNvPr id="424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357343" y="395536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52316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357343" y="2052316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9" name="Rectangle 40"/>
          <p:cNvSpPr txBox="1"/>
          <p:nvPr/>
        </p:nvSpPr>
        <p:spPr>
          <a:xfrm>
            <a:off x="5168937" y="1423642"/>
            <a:ext cx="1854160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SECURE METERS</a:t>
            </a:r>
          </a:p>
        </p:txBody>
      </p:sp>
      <p:pic>
        <p:nvPicPr>
          <p:cNvPr id="430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02" y="720968"/>
            <a:ext cx="7200902" cy="571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raphic 2" descr="Graphic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15" y="720968"/>
            <a:ext cx="6156017" cy="5416064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Rectangle 3"/>
          <p:cNvSpPr txBox="1"/>
          <p:nvPr/>
        </p:nvSpPr>
        <p:spPr>
          <a:xfrm>
            <a:off x="2757376" y="5736615"/>
            <a:ext cx="2667951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Picture showing archived bill</a:t>
            </a:r>
          </a:p>
        </p:txBody>
      </p:sp>
      <p:sp>
        <p:nvSpPr>
          <p:cNvPr id="435" name="Rectangle 4"/>
          <p:cNvSpPr txBox="1"/>
          <p:nvPr/>
        </p:nvSpPr>
        <p:spPr>
          <a:xfrm>
            <a:off x="8397013" y="5736615"/>
            <a:ext cx="3040617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Picture showing sample bill copy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35" y="1186432"/>
            <a:ext cx="5271574" cy="448513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Rectangle 4"/>
          <p:cNvSpPr txBox="1"/>
          <p:nvPr/>
        </p:nvSpPr>
        <p:spPr>
          <a:xfrm>
            <a:off x="1641021" y="2767279"/>
            <a:ext cx="3217128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HANDYMAN </a:t>
            </a:r>
          </a:p>
          <a:p>
            <a:pPr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 </a:t>
            </a:r>
            <a:r>
              <a:rPr>
                <a:solidFill>
                  <a:srgbClr val="34446E"/>
                </a:solidFill>
              </a:rPr>
              <a:t>SERVICES</a:t>
            </a:r>
          </a:p>
        </p:txBody>
      </p:sp>
      <p:pic>
        <p:nvPicPr>
          <p:cNvPr id="43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790" y="2578548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956790" y="4002656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tangle 15"/>
          <p:cNvSpPr txBox="1"/>
          <p:nvPr/>
        </p:nvSpPr>
        <p:spPr>
          <a:xfrm>
            <a:off x="4332258" y="669068"/>
            <a:ext cx="3527483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HANDYMAN </a:t>
            </a:r>
            <a:r>
              <a:rPr>
                <a:solidFill>
                  <a:srgbClr val="34446E"/>
                </a:solidFill>
              </a:rPr>
              <a:t>SERVICES</a:t>
            </a:r>
          </a:p>
        </p:txBody>
      </p:sp>
      <p:pic>
        <p:nvPicPr>
          <p:cNvPr id="443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8" name="Group 1"/>
          <p:cNvGrpSpPr/>
          <p:nvPr/>
        </p:nvGrpSpPr>
        <p:grpSpPr>
          <a:xfrm>
            <a:off x="1319929" y="2636363"/>
            <a:ext cx="9495841" cy="3009046"/>
            <a:chOff x="0" y="0"/>
            <a:chExt cx="9495840" cy="3009045"/>
          </a:xfrm>
        </p:grpSpPr>
        <p:grpSp>
          <p:nvGrpSpPr>
            <p:cNvPr id="446" name="Group 23"/>
            <p:cNvGrpSpPr/>
            <p:nvPr/>
          </p:nvGrpSpPr>
          <p:grpSpPr>
            <a:xfrm>
              <a:off x="328907" y="1"/>
              <a:ext cx="2581346" cy="1183714"/>
              <a:chOff x="0" y="0"/>
              <a:chExt cx="2581344" cy="1183713"/>
            </a:xfrm>
          </p:grpSpPr>
          <p:sp>
            <p:nvSpPr>
              <p:cNvPr id="444" name="Rectangle 2"/>
              <p:cNvSpPr txBox="1"/>
              <p:nvPr/>
            </p:nvSpPr>
            <p:spPr>
              <a:xfrm>
                <a:off x="0" y="299654"/>
                <a:ext cx="2581345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Order request of based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services on FCFS basis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&amp; ensure closure</a:t>
                </a:r>
              </a:p>
            </p:txBody>
          </p:sp>
          <p:sp>
            <p:nvSpPr>
              <p:cNvPr id="445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449" name="Group 24"/>
            <p:cNvGrpSpPr/>
            <p:nvPr/>
          </p:nvGrpSpPr>
          <p:grpSpPr>
            <a:xfrm>
              <a:off x="3892556" y="1"/>
              <a:ext cx="2200383" cy="1183714"/>
              <a:chOff x="0" y="0"/>
              <a:chExt cx="2200382" cy="1183713"/>
            </a:xfrm>
          </p:grpSpPr>
          <p:sp>
            <p:nvSpPr>
              <p:cNvPr id="447" name="Rectangle 25"/>
              <p:cNvSpPr txBox="1"/>
              <p:nvPr/>
            </p:nvSpPr>
            <p:spPr>
              <a:xfrm>
                <a:off x="0" y="299654"/>
                <a:ext cx="2200383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SLA track of all the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services inclusive of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Order Timeline</a:t>
                </a:r>
              </a:p>
            </p:txBody>
          </p:sp>
          <p:sp>
            <p:nvSpPr>
              <p:cNvPr id="448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452" name="Group 28"/>
            <p:cNvGrpSpPr/>
            <p:nvPr/>
          </p:nvGrpSpPr>
          <p:grpSpPr>
            <a:xfrm>
              <a:off x="7053575" y="-1"/>
              <a:ext cx="2442266" cy="917016"/>
              <a:chOff x="0" y="0"/>
              <a:chExt cx="2442265" cy="917014"/>
            </a:xfrm>
          </p:grpSpPr>
          <p:sp>
            <p:nvSpPr>
              <p:cNvPr id="450" name="Rectangle 29"/>
              <p:cNvSpPr txBox="1"/>
              <p:nvPr/>
            </p:nvSpPr>
            <p:spPr>
              <a:xfrm>
                <a:off x="0" y="299654"/>
                <a:ext cx="2442266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Realtime queue status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of service displayed </a:t>
                </a:r>
              </a:p>
            </p:txBody>
          </p:sp>
          <p:sp>
            <p:nvSpPr>
              <p:cNvPr id="451" name="Rectangle 30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455" name="Group 31"/>
            <p:cNvGrpSpPr/>
            <p:nvPr/>
          </p:nvGrpSpPr>
          <p:grpSpPr>
            <a:xfrm>
              <a:off x="340944" y="1558632"/>
              <a:ext cx="2543730" cy="1450414"/>
              <a:chOff x="0" y="0"/>
              <a:chExt cx="2543728" cy="1450412"/>
            </a:xfrm>
          </p:grpSpPr>
          <p:sp>
            <p:nvSpPr>
              <p:cNvPr id="453" name="Rectangle 32"/>
              <p:cNvSpPr txBox="1"/>
              <p:nvPr/>
            </p:nvSpPr>
            <p:spPr>
              <a:xfrm>
                <a:off x="0" y="299653"/>
                <a:ext cx="2543729" cy="115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Feedback &amp; cumulative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rating for all service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provider for transparent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R&amp;R policy</a:t>
                </a:r>
              </a:p>
            </p:txBody>
          </p:sp>
          <p:sp>
            <p:nvSpPr>
              <p:cNvPr id="454" name="Rectangle 33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grpSp>
          <p:nvGrpSpPr>
            <p:cNvPr id="458" name="Group 34"/>
            <p:cNvGrpSpPr/>
            <p:nvPr/>
          </p:nvGrpSpPr>
          <p:grpSpPr>
            <a:xfrm>
              <a:off x="3892556" y="1558632"/>
              <a:ext cx="2162544" cy="1450414"/>
              <a:chOff x="0" y="0"/>
              <a:chExt cx="2162542" cy="1450412"/>
            </a:xfrm>
          </p:grpSpPr>
          <p:sp>
            <p:nvSpPr>
              <p:cNvPr id="456" name="Rectangle 35"/>
              <p:cNvSpPr txBox="1"/>
              <p:nvPr/>
            </p:nvSpPr>
            <p:spPr>
              <a:xfrm>
                <a:off x="0" y="299653"/>
                <a:ext cx="2162543" cy="11507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Realtime status of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number of service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provider working on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queue</a:t>
                </a:r>
              </a:p>
            </p:txBody>
          </p:sp>
          <p:sp>
            <p:nvSpPr>
              <p:cNvPr id="457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05.</a:t>
                </a:r>
              </a:p>
            </p:txBody>
          </p:sp>
        </p:grpSp>
        <p:grpSp>
          <p:nvGrpSpPr>
            <p:cNvPr id="461" name="Group 37"/>
            <p:cNvGrpSpPr/>
            <p:nvPr/>
          </p:nvGrpSpPr>
          <p:grpSpPr>
            <a:xfrm>
              <a:off x="7053575" y="1558632"/>
              <a:ext cx="2111867" cy="917015"/>
              <a:chOff x="0" y="0"/>
              <a:chExt cx="2111866" cy="917013"/>
            </a:xfrm>
          </p:grpSpPr>
          <p:sp>
            <p:nvSpPr>
              <p:cNvPr id="459" name="Rectangle 38"/>
              <p:cNvSpPr txBox="1"/>
              <p:nvPr/>
            </p:nvSpPr>
            <p:spPr>
              <a:xfrm>
                <a:off x="0" y="299654"/>
                <a:ext cx="2111867" cy="6173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Analytics on all SLA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breaches</a:t>
                </a:r>
              </a:p>
            </p:txBody>
          </p:sp>
          <p:sp>
            <p:nvSpPr>
              <p:cNvPr id="460" name="Rectangle 39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06.</a:t>
                </a:r>
              </a:p>
            </p:txBody>
          </p:sp>
        </p:grpSp>
        <p:pic>
          <p:nvPicPr>
            <p:cNvPr id="462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226008" y="3955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Picture 48" descr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398137" y="3955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19116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226008" y="19116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Picture 51" descr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398137" y="19116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9" name="Rectangle 40"/>
          <p:cNvSpPr txBox="1"/>
          <p:nvPr/>
        </p:nvSpPr>
        <p:spPr>
          <a:xfrm>
            <a:off x="4920632" y="1423642"/>
            <a:ext cx="2350750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ORDER MANAGEMENT</a:t>
            </a:r>
          </a:p>
        </p:txBody>
      </p:sp>
      <p:pic>
        <p:nvPicPr>
          <p:cNvPr id="470" name="Picture 41" descr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760339" y="2310545"/>
            <a:ext cx="561977" cy="64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Graphic 1" descr="Graphi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5" y="541825"/>
            <a:ext cx="7394695" cy="209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Graphic 6" descr="Graphic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03" y="4596179"/>
            <a:ext cx="647702" cy="561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raphic 8" descr="Graphic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782664" y="5380261"/>
            <a:ext cx="647702" cy="561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raphic 3" descr="Graphic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145" y="2876182"/>
            <a:ext cx="4051547" cy="343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raphic 2" descr="Graphi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554" y="541825"/>
            <a:ext cx="2576149" cy="5128217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Rectangle 9"/>
          <p:cNvSpPr txBox="1"/>
          <p:nvPr/>
        </p:nvSpPr>
        <p:spPr>
          <a:xfrm>
            <a:off x="5735868" y="2949452"/>
            <a:ext cx="2837318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Picture showing order tracking</a:t>
            </a:r>
          </a:p>
        </p:txBody>
      </p:sp>
      <p:sp>
        <p:nvSpPr>
          <p:cNvPr id="479" name="Rectangle 10"/>
          <p:cNvSpPr txBox="1"/>
          <p:nvPr/>
        </p:nvSpPr>
        <p:spPr>
          <a:xfrm>
            <a:off x="8791029" y="5985101"/>
            <a:ext cx="2543928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Order booking and timeline</a:t>
            </a:r>
          </a:p>
        </p:txBody>
      </p:sp>
      <p:sp>
        <p:nvSpPr>
          <p:cNvPr id="480" name="Rectangle 11"/>
          <p:cNvSpPr txBox="1"/>
          <p:nvPr/>
        </p:nvSpPr>
        <p:spPr>
          <a:xfrm>
            <a:off x="5649402" y="4573378"/>
            <a:ext cx="2419707" cy="54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Picture showing feedback</a:t>
            </a:r>
          </a:p>
          <a:p>
            <a:pPr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and comments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15"/>
          <p:cNvSpPr txBox="1"/>
          <p:nvPr/>
        </p:nvSpPr>
        <p:spPr>
          <a:xfrm>
            <a:off x="4654765" y="669068"/>
            <a:ext cx="2882462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OTHER </a:t>
            </a:r>
            <a:r>
              <a:rPr>
                <a:solidFill>
                  <a:srgbClr val="34446E"/>
                </a:solidFill>
              </a:rPr>
              <a:t>FEATURES</a:t>
            </a:r>
          </a:p>
        </p:txBody>
      </p:sp>
      <p:pic>
        <p:nvPicPr>
          <p:cNvPr id="483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2" name="Group 9"/>
          <p:cNvGrpSpPr/>
          <p:nvPr/>
        </p:nvGrpSpPr>
        <p:grpSpPr>
          <a:xfrm>
            <a:off x="1162614" y="2460217"/>
            <a:ext cx="9864870" cy="2864965"/>
            <a:chOff x="0" y="0"/>
            <a:chExt cx="9864868" cy="2864964"/>
          </a:xfrm>
        </p:grpSpPr>
        <p:sp>
          <p:nvSpPr>
            <p:cNvPr id="484" name="Rectangle 2"/>
            <p:cNvSpPr txBox="1"/>
            <p:nvPr/>
          </p:nvSpPr>
          <p:spPr>
            <a:xfrm>
              <a:off x="0" y="1180806"/>
              <a:ext cx="1794417" cy="1417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Voting &amp; Polls</a:t>
              </a: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Let your opinion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be known on all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Society polls</a:t>
              </a:r>
            </a:p>
          </p:txBody>
        </p:sp>
        <p:pic>
          <p:nvPicPr>
            <p:cNvPr id="485" name="Graphic 4" descr="Graphic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130" y="0"/>
              <a:ext cx="882158" cy="980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6" name="Graphic 5" descr="Graphic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4908" y="122717"/>
              <a:ext cx="935410" cy="857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Graphic 6" descr="Graphic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6938" y="29961"/>
              <a:ext cx="974383" cy="920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raphic 7" descr="Graphic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7377" y="90405"/>
              <a:ext cx="773829" cy="859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9" name="Rectangle 41"/>
            <p:cNvSpPr txBox="1"/>
            <p:nvPr/>
          </p:nvSpPr>
          <p:spPr>
            <a:xfrm>
              <a:off x="2372254" y="1180806"/>
              <a:ext cx="2200718" cy="1417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Information Center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RWA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announcements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and communications</a:t>
              </a:r>
            </a:p>
          </p:txBody>
        </p:sp>
        <p:sp>
          <p:nvSpPr>
            <p:cNvPr id="490" name="Rectangle 42"/>
            <p:cNvSpPr txBox="1"/>
            <p:nvPr/>
          </p:nvSpPr>
          <p:spPr>
            <a:xfrm>
              <a:off x="5247817" y="1180805"/>
              <a:ext cx="1692619" cy="1150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Activities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Join an activity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club or a group </a:t>
              </a:r>
            </a:p>
          </p:txBody>
        </p:sp>
        <p:sp>
          <p:nvSpPr>
            <p:cNvPr id="491" name="Rectangle 44"/>
            <p:cNvSpPr txBox="1"/>
            <p:nvPr/>
          </p:nvSpPr>
          <p:spPr>
            <a:xfrm>
              <a:off x="7727999" y="1180805"/>
              <a:ext cx="2136870" cy="1684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Yellow Pages</a:t>
              </a: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Now find all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the recommended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services &amp; contacts </a:t>
              </a:r>
            </a:p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at one place</a:t>
              </a:r>
            </a:p>
          </p:txBody>
        </p:sp>
      </p:grpSp>
      <p:pic>
        <p:nvPicPr>
          <p:cNvPr id="493" name="Picture 45" descr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15"/>
          <p:cNvSpPr txBox="1"/>
          <p:nvPr/>
        </p:nvSpPr>
        <p:spPr>
          <a:xfrm>
            <a:off x="5043151" y="669068"/>
            <a:ext cx="2105701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AMC</a:t>
            </a:r>
            <a:r>
              <a:rPr dirty="0"/>
              <a:t> </a:t>
            </a:r>
            <a:r>
              <a:rPr lang="en-US" dirty="0">
                <a:solidFill>
                  <a:srgbClr val="34446E"/>
                </a:solidFill>
              </a:rPr>
              <a:t>ALERTS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483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icture 45" descr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6361C60-0A98-BE4D-9E60-24E08951B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1325883"/>
            <a:ext cx="10027920" cy="54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569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15"/>
          <p:cNvSpPr txBox="1"/>
          <p:nvPr/>
        </p:nvSpPr>
        <p:spPr>
          <a:xfrm>
            <a:off x="4440828" y="669068"/>
            <a:ext cx="3310344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LIVE </a:t>
            </a:r>
            <a:r>
              <a:rPr>
                <a:solidFill>
                  <a:srgbClr val="34446E"/>
                </a:solidFill>
              </a:rPr>
              <a:t>POWER ALERTS</a:t>
            </a:r>
          </a:p>
        </p:txBody>
      </p:sp>
      <p:pic>
        <p:nvPicPr>
          <p:cNvPr id="496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1" name="Group 10"/>
          <p:cNvGrpSpPr/>
          <p:nvPr/>
        </p:nvGrpSpPr>
        <p:grpSpPr>
          <a:xfrm>
            <a:off x="3868545" y="3002490"/>
            <a:ext cx="4447290" cy="1446353"/>
            <a:chOff x="0" y="0"/>
            <a:chExt cx="4447288" cy="1446352"/>
          </a:xfrm>
        </p:grpSpPr>
        <p:pic>
          <p:nvPicPr>
            <p:cNvPr id="497" name="Graphic 3" descr="Graphic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8183" y="0"/>
              <a:ext cx="978146" cy="844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raphic 8" descr="Graphic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95" y="0"/>
              <a:ext cx="987304" cy="987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9" name="Rectangle 17"/>
            <p:cNvSpPr txBox="1"/>
            <p:nvPr/>
          </p:nvSpPr>
          <p:spPr>
            <a:xfrm>
              <a:off x="-1" y="1095693"/>
              <a:ext cx="1641608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Power Outrage</a:t>
              </a:r>
            </a:p>
          </p:txBody>
        </p:sp>
        <p:sp>
          <p:nvSpPr>
            <p:cNvPr id="500" name="Rectangle 18"/>
            <p:cNvSpPr txBox="1"/>
            <p:nvPr/>
          </p:nvSpPr>
          <p:spPr>
            <a:xfrm>
              <a:off x="2399604" y="1095693"/>
              <a:ext cx="2047685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Grid Power Normal</a:t>
              </a:r>
            </a:p>
          </p:txBody>
        </p:sp>
      </p:grpSp>
      <p:pic>
        <p:nvPicPr>
          <p:cNvPr id="50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5"/>
          <p:cNvSpPr txBox="1"/>
          <p:nvPr/>
        </p:nvSpPr>
        <p:spPr>
          <a:xfrm>
            <a:off x="980515" y="2896904"/>
            <a:ext cx="3831292" cy="12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4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</a:p>
          <a:p>
            <a:pPr algn="ctr">
              <a:defRPr sz="4000">
                <a:solidFill>
                  <a:srgbClr val="34446E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MANAGEMENT</a:t>
            </a:r>
          </a:p>
        </p:txBody>
      </p:sp>
      <p:pic>
        <p:nvPicPr>
          <p:cNvPr id="19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434" y="1597685"/>
            <a:ext cx="6283436" cy="392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27" descr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850" y="2587338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icture 28" descr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57850" y="4339954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15"/>
          <p:cNvSpPr txBox="1"/>
          <p:nvPr/>
        </p:nvSpPr>
        <p:spPr>
          <a:xfrm>
            <a:off x="4562050" y="669068"/>
            <a:ext cx="3067903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AIR </a:t>
            </a:r>
            <a:r>
              <a:rPr>
                <a:solidFill>
                  <a:srgbClr val="34446E"/>
                </a:solidFill>
              </a:rPr>
              <a:t>QUALITY INDEX</a:t>
            </a:r>
          </a:p>
        </p:txBody>
      </p:sp>
      <p:pic>
        <p:nvPicPr>
          <p:cNvPr id="505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9" name="Group 18"/>
          <p:cNvGrpSpPr/>
          <p:nvPr/>
        </p:nvGrpSpPr>
        <p:grpSpPr>
          <a:xfrm>
            <a:off x="728776" y="1576225"/>
            <a:ext cx="10734448" cy="4206678"/>
            <a:chOff x="0" y="0"/>
            <a:chExt cx="10734446" cy="4206675"/>
          </a:xfrm>
        </p:grpSpPr>
        <p:pic>
          <p:nvPicPr>
            <p:cNvPr id="506" name="Picture 3" descr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84" y="3505948"/>
              <a:ext cx="9810172" cy="700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Picture 5" descr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70343"/>
              <a:ext cx="2754667" cy="2758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Picture 7" descr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0858" y="0"/>
              <a:ext cx="2829141" cy="2829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Picture 9" descr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0119" y="68591"/>
              <a:ext cx="2765749" cy="2765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Picture 11" descr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3367" y="117340"/>
              <a:ext cx="2703652" cy="270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Picture 13" descr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4540" y="47592"/>
              <a:ext cx="2781548" cy="2781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Picture 16" descr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5648" y="159976"/>
              <a:ext cx="2758798" cy="2758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3" name="Rectangle 19"/>
            <p:cNvSpPr txBox="1"/>
            <p:nvPr/>
          </p:nvSpPr>
          <p:spPr>
            <a:xfrm>
              <a:off x="1060888" y="2820990"/>
              <a:ext cx="601225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Good</a:t>
              </a:r>
            </a:p>
          </p:txBody>
        </p:sp>
        <p:sp>
          <p:nvSpPr>
            <p:cNvPr id="514" name="Rectangle 20"/>
            <p:cNvSpPr txBox="1"/>
            <p:nvPr/>
          </p:nvSpPr>
          <p:spPr>
            <a:xfrm>
              <a:off x="2454137" y="2820990"/>
              <a:ext cx="962579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515" name="Rectangle 21"/>
            <p:cNvSpPr txBox="1"/>
            <p:nvPr/>
          </p:nvSpPr>
          <p:spPr>
            <a:xfrm>
              <a:off x="3908673" y="2820990"/>
              <a:ext cx="1572477" cy="541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Unhealthy for</a:t>
              </a:r>
            </a:p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sensitive groups</a:t>
              </a:r>
            </a:p>
          </p:txBody>
        </p:sp>
        <p:sp>
          <p:nvSpPr>
            <p:cNvPr id="516" name="Rectangle 22"/>
            <p:cNvSpPr txBox="1"/>
            <p:nvPr/>
          </p:nvSpPr>
          <p:spPr>
            <a:xfrm>
              <a:off x="5665624" y="2820990"/>
              <a:ext cx="1019134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Unhealthy</a:t>
              </a:r>
            </a:p>
          </p:txBody>
        </p:sp>
        <p:sp>
          <p:nvSpPr>
            <p:cNvPr id="517" name="Rectangle 23"/>
            <p:cNvSpPr txBox="1"/>
            <p:nvPr/>
          </p:nvSpPr>
          <p:spPr>
            <a:xfrm>
              <a:off x="6986105" y="2820990"/>
              <a:ext cx="1482188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Very Unhealthy</a:t>
              </a:r>
            </a:p>
          </p:txBody>
        </p:sp>
        <p:sp>
          <p:nvSpPr>
            <p:cNvPr id="518" name="Rectangle 24"/>
            <p:cNvSpPr txBox="1"/>
            <p:nvPr/>
          </p:nvSpPr>
          <p:spPr>
            <a:xfrm>
              <a:off x="8811645" y="2820990"/>
              <a:ext cx="1086802" cy="31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Hazardous</a:t>
              </a:r>
            </a:p>
          </p:txBody>
        </p:sp>
      </p:grpSp>
      <p:pic>
        <p:nvPicPr>
          <p:cNvPr id="520" name="Picture 26" descr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15"/>
          <p:cNvSpPr txBox="1"/>
          <p:nvPr/>
        </p:nvSpPr>
        <p:spPr>
          <a:xfrm>
            <a:off x="4825144" y="669068"/>
            <a:ext cx="254171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en-US" dirty="0"/>
              <a:t>BOOM</a:t>
            </a:r>
            <a:r>
              <a:rPr dirty="0"/>
              <a:t> </a:t>
            </a:r>
            <a:r>
              <a:rPr lang="en-US" dirty="0">
                <a:solidFill>
                  <a:srgbClr val="34446E"/>
                </a:solidFill>
              </a:rPr>
              <a:t>BARRIER</a:t>
            </a:r>
            <a:endParaRPr dirty="0">
              <a:solidFill>
                <a:srgbClr val="34446E"/>
              </a:solidFill>
            </a:endParaRPr>
          </a:p>
        </p:txBody>
      </p:sp>
      <p:pic>
        <p:nvPicPr>
          <p:cNvPr id="505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73" y="113072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icture 26" descr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A5FDE3-FFB7-FD10-F5BB-8961B0B7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6538"/>
            <a:ext cx="4519889" cy="5491462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8AC7A27D-2E43-66F6-67F3-BD250CAF3CC3}"/>
              </a:ext>
            </a:extLst>
          </p:cNvPr>
          <p:cNvGrpSpPr/>
          <p:nvPr/>
        </p:nvGrpSpPr>
        <p:grpSpPr>
          <a:xfrm>
            <a:off x="4519889" y="1518634"/>
            <a:ext cx="7345896" cy="4807738"/>
            <a:chOff x="-1" y="1"/>
            <a:chExt cx="7295733" cy="2574207"/>
          </a:xfrm>
        </p:grpSpPr>
        <p:grpSp>
          <p:nvGrpSpPr>
            <p:cNvPr id="4" name="Group 23">
              <a:extLst>
                <a:ext uri="{FF2B5EF4-FFF2-40B4-BE49-F238E27FC236}">
                  <a16:creationId xmlns:a16="http://schemas.microsoft.com/office/drawing/2014/main" id="{04C81E8F-C6EC-8B26-41CC-E3A4E1BB8BD8}"/>
                </a:ext>
              </a:extLst>
            </p:cNvPr>
            <p:cNvGrpSpPr/>
            <p:nvPr/>
          </p:nvGrpSpPr>
          <p:grpSpPr>
            <a:xfrm>
              <a:off x="328907" y="1"/>
              <a:ext cx="3323470" cy="600523"/>
              <a:chOff x="0" y="0"/>
              <a:chExt cx="3323470" cy="600522"/>
            </a:xfrm>
          </p:grpSpPr>
          <p:sp>
            <p:nvSpPr>
              <p:cNvPr id="26" name="Rectangle 2">
                <a:extLst>
                  <a:ext uri="{FF2B5EF4-FFF2-40B4-BE49-F238E27FC236}">
                    <a16:creationId xmlns:a16="http://schemas.microsoft.com/office/drawing/2014/main" id="{08CB3693-467D-895B-201D-2A1A5E6E7B1F}"/>
                  </a:ext>
                </a:extLst>
              </p:cNvPr>
              <p:cNvSpPr txBox="1"/>
              <p:nvPr/>
            </p:nvSpPr>
            <p:spPr>
              <a:xfrm>
                <a:off x="98604" y="231195"/>
                <a:ext cx="3224866" cy="369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Automation based on Fast Tag</a:t>
                </a:r>
                <a:endParaRPr dirty="0"/>
              </a:p>
            </p:txBody>
          </p:sp>
          <p:sp>
            <p:nvSpPr>
              <p:cNvPr id="27" name="Rectangle 14">
                <a:extLst>
                  <a:ext uri="{FF2B5EF4-FFF2-40B4-BE49-F238E27FC236}">
                    <a16:creationId xmlns:a16="http://schemas.microsoft.com/office/drawing/2014/main" id="{BEF2BD27-365F-B48A-DB1E-F20E28C7A59C}"/>
                  </a:ext>
                </a:extLst>
              </p:cNvPr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5" name="Group 24">
              <a:extLst>
                <a:ext uri="{FF2B5EF4-FFF2-40B4-BE49-F238E27FC236}">
                  <a16:creationId xmlns:a16="http://schemas.microsoft.com/office/drawing/2014/main" id="{B59BFE5F-757A-DC6E-858B-13FC0A20E592}"/>
                </a:ext>
              </a:extLst>
            </p:cNvPr>
            <p:cNvGrpSpPr/>
            <p:nvPr/>
          </p:nvGrpSpPr>
          <p:grpSpPr>
            <a:xfrm>
              <a:off x="3892556" y="1"/>
              <a:ext cx="3377703" cy="945981"/>
              <a:chOff x="0" y="0"/>
              <a:chExt cx="3377703" cy="945980"/>
            </a:xfrm>
          </p:grpSpPr>
          <p:sp>
            <p:nvSpPr>
              <p:cNvPr id="24" name="Rectangle 25">
                <a:extLst>
                  <a:ext uri="{FF2B5EF4-FFF2-40B4-BE49-F238E27FC236}">
                    <a16:creationId xmlns:a16="http://schemas.microsoft.com/office/drawing/2014/main" id="{6DE77609-0F68-3C1D-AA05-CC660F0863EE}"/>
                  </a:ext>
                </a:extLst>
              </p:cNvPr>
              <p:cNvSpPr txBox="1"/>
              <p:nvPr/>
            </p:nvSpPr>
            <p:spPr>
              <a:xfrm>
                <a:off x="0" y="299654"/>
                <a:ext cx="3377703" cy="6463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Just Vehicle/Chassis Number is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Needed to Activate/Deactivate</a:t>
                </a:r>
                <a:endParaRPr dirty="0"/>
              </a:p>
            </p:txBody>
          </p:sp>
          <p:sp>
            <p:nvSpPr>
              <p:cNvPr id="25" name="Rectangle 26">
                <a:extLst>
                  <a:ext uri="{FF2B5EF4-FFF2-40B4-BE49-F238E27FC236}">
                    <a16:creationId xmlns:a16="http://schemas.microsoft.com/office/drawing/2014/main" id="{B776937A-7B61-16D7-586A-F94290AE8D40}"/>
                  </a:ext>
                </a:extLst>
              </p:cNvPr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7" name="Group 31">
              <a:extLst>
                <a:ext uri="{FF2B5EF4-FFF2-40B4-BE49-F238E27FC236}">
                  <a16:creationId xmlns:a16="http://schemas.microsoft.com/office/drawing/2014/main" id="{0B285AB8-E142-2D6E-B81E-BB53D2D78502}"/>
                </a:ext>
              </a:extLst>
            </p:cNvPr>
            <p:cNvGrpSpPr/>
            <p:nvPr/>
          </p:nvGrpSpPr>
          <p:grpSpPr>
            <a:xfrm>
              <a:off x="340944" y="1558632"/>
              <a:ext cx="3199393" cy="645716"/>
              <a:chOff x="0" y="0"/>
              <a:chExt cx="3199393" cy="645715"/>
            </a:xfrm>
          </p:grpSpPr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id="{AAE814A1-78D6-C335-BF59-E078D070F88E}"/>
                  </a:ext>
                </a:extLst>
              </p:cNvPr>
              <p:cNvSpPr txBox="1"/>
              <p:nvPr/>
            </p:nvSpPr>
            <p:spPr>
              <a:xfrm>
                <a:off x="0" y="299653"/>
                <a:ext cx="3199393" cy="3460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Central Logging System with 1</a:t>
                </a:r>
                <a:br>
                  <a:rPr lang="en-US" dirty="0"/>
                </a:br>
                <a:r>
                  <a:rPr lang="en-US" dirty="0"/>
                  <a:t>year audit trail</a:t>
                </a:r>
                <a:endParaRPr dirty="0"/>
              </a:p>
            </p:txBody>
          </p:sp>
          <p:sp>
            <p:nvSpPr>
              <p:cNvPr id="21" name="Rectangle 33">
                <a:extLst>
                  <a:ext uri="{FF2B5EF4-FFF2-40B4-BE49-F238E27FC236}">
                    <a16:creationId xmlns:a16="http://schemas.microsoft.com/office/drawing/2014/main" id="{3539A3AF-D468-FAAA-97F1-8207725628A0}"/>
                  </a:ext>
                </a:extLst>
              </p:cNvPr>
              <p:cNvSpPr txBox="1"/>
              <p:nvPr/>
            </p:nvSpPr>
            <p:spPr>
              <a:xfrm>
                <a:off x="0" y="0"/>
                <a:ext cx="473792" cy="2142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dirty="0"/>
                  <a:t>0</a:t>
                </a:r>
                <a:r>
                  <a:rPr lang="en-US" dirty="0"/>
                  <a:t>5.</a:t>
                </a:r>
                <a:endParaRPr dirty="0"/>
              </a:p>
            </p:txBody>
          </p:sp>
        </p:grpSp>
        <p:grpSp>
          <p:nvGrpSpPr>
            <p:cNvPr id="8" name="Group 34">
              <a:extLst>
                <a:ext uri="{FF2B5EF4-FFF2-40B4-BE49-F238E27FC236}">
                  <a16:creationId xmlns:a16="http://schemas.microsoft.com/office/drawing/2014/main" id="{F3D8B2EF-26F5-1354-D8F1-6B656B2C3DFF}"/>
                </a:ext>
              </a:extLst>
            </p:cNvPr>
            <p:cNvGrpSpPr/>
            <p:nvPr/>
          </p:nvGrpSpPr>
          <p:grpSpPr>
            <a:xfrm>
              <a:off x="3892556" y="1558632"/>
              <a:ext cx="3403176" cy="945980"/>
              <a:chOff x="0" y="0"/>
              <a:chExt cx="3403176" cy="945979"/>
            </a:xfrm>
          </p:grpSpPr>
          <p:sp>
            <p:nvSpPr>
              <p:cNvPr id="18" name="Rectangle 35">
                <a:extLst>
                  <a:ext uri="{FF2B5EF4-FFF2-40B4-BE49-F238E27FC236}">
                    <a16:creationId xmlns:a16="http://schemas.microsoft.com/office/drawing/2014/main" id="{7591CE81-0AD5-0C30-9735-243D9125EE79}"/>
                  </a:ext>
                </a:extLst>
              </p:cNvPr>
              <p:cNvSpPr txBox="1"/>
              <p:nvPr/>
            </p:nvSpPr>
            <p:spPr>
              <a:xfrm>
                <a:off x="0" y="299653"/>
                <a:ext cx="3403176" cy="6463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Integration with New/Old Barrier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dirty="0"/>
                  <a:t>System</a:t>
                </a:r>
                <a:endParaRPr dirty="0"/>
              </a:p>
            </p:txBody>
          </p:sp>
          <p:sp>
            <p:nvSpPr>
              <p:cNvPr id="19" name="Rectangle 36">
                <a:extLst>
                  <a:ext uri="{FF2B5EF4-FFF2-40B4-BE49-F238E27FC236}">
                    <a16:creationId xmlns:a16="http://schemas.microsoft.com/office/drawing/2014/main" id="{3F03223A-D851-BF9E-2DEB-CFFD06BA0DFF}"/>
                  </a:ext>
                </a:extLst>
              </p:cNvPr>
              <p:cNvSpPr txBox="1"/>
              <p:nvPr/>
            </p:nvSpPr>
            <p:spPr>
              <a:xfrm>
                <a:off x="0" y="0"/>
                <a:ext cx="473792" cy="4001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rPr dirty="0"/>
                  <a:t>0</a:t>
                </a:r>
                <a:r>
                  <a:rPr lang="en-US" dirty="0"/>
                  <a:t>4</a:t>
                </a:r>
                <a:r>
                  <a:rPr dirty="0"/>
                  <a:t>.</a:t>
                </a:r>
              </a:p>
            </p:txBody>
          </p:sp>
        </p:grpSp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1B2318E9-E1A2-3A5A-1EFB-A796EB338228}"/>
                </a:ext>
              </a:extLst>
            </p:cNvPr>
            <p:cNvSpPr txBox="1"/>
            <p:nvPr/>
          </p:nvSpPr>
          <p:spPr>
            <a:xfrm>
              <a:off x="7053575" y="1858286"/>
              <a:ext cx="91763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pic>
          <p:nvPicPr>
            <p:cNvPr id="10" name="Picture 46" descr="Picture 46">
              <a:extLst>
                <a:ext uri="{FF2B5EF4-FFF2-40B4-BE49-F238E27FC236}">
                  <a16:creationId xmlns:a16="http://schemas.microsoft.com/office/drawing/2014/main" id="{7640239D-77F8-9582-5514-2C1ECE92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47" descr="Picture 47">
              <a:extLst>
                <a:ext uri="{FF2B5EF4-FFF2-40B4-BE49-F238E27FC236}">
                  <a16:creationId xmlns:a16="http://schemas.microsoft.com/office/drawing/2014/main" id="{F1F41E31-26A4-769A-74C2-F595A8036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226008" y="3955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49" descr="Picture 49">
              <a:extLst>
                <a:ext uri="{FF2B5EF4-FFF2-40B4-BE49-F238E27FC236}">
                  <a16:creationId xmlns:a16="http://schemas.microsoft.com/office/drawing/2014/main" id="{A74AA5A7-58F3-979C-9AF0-A9A65DE9E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19116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50" descr="Picture 50">
              <a:extLst>
                <a:ext uri="{FF2B5EF4-FFF2-40B4-BE49-F238E27FC236}">
                  <a16:creationId xmlns:a16="http://schemas.microsoft.com/office/drawing/2014/main" id="{01D9463F-0F52-FCE1-43D2-03CA4883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226008" y="1911637"/>
              <a:ext cx="1015575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Rectangle 32">
            <a:extLst>
              <a:ext uri="{FF2B5EF4-FFF2-40B4-BE49-F238E27FC236}">
                <a16:creationId xmlns:a16="http://schemas.microsoft.com/office/drawing/2014/main" id="{51E345AF-84AB-60D9-73D8-38A9E7DFEFB1}"/>
              </a:ext>
            </a:extLst>
          </p:cNvPr>
          <p:cNvSpPr txBox="1"/>
          <p:nvPr/>
        </p:nvSpPr>
        <p:spPr>
          <a:xfrm>
            <a:off x="4915343" y="3560422"/>
            <a:ext cx="23878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Realtime Notifications </a:t>
            </a:r>
            <a:endParaRPr dirty="0"/>
          </a:p>
        </p:txBody>
      </p:sp>
      <p:sp>
        <p:nvSpPr>
          <p:cNvPr id="54" name="Rectangle 33">
            <a:extLst>
              <a:ext uri="{FF2B5EF4-FFF2-40B4-BE49-F238E27FC236}">
                <a16:creationId xmlns:a16="http://schemas.microsoft.com/office/drawing/2014/main" id="{40600900-8D86-C5A1-4F7C-9EF9B17CC705}"/>
              </a:ext>
            </a:extLst>
          </p:cNvPr>
          <p:cNvSpPr txBox="1"/>
          <p:nvPr/>
        </p:nvSpPr>
        <p:spPr>
          <a:xfrm>
            <a:off x="4762943" y="3079543"/>
            <a:ext cx="477050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numCol="1" anchor="t">
            <a:spAutoFit/>
          </a:bodyPr>
          <a:lstStyle>
            <a:lvl1pPr>
              <a:defRPr sz="2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/>
              <a:t>0</a:t>
            </a:r>
            <a:r>
              <a:rPr lang="en-US" dirty="0"/>
              <a:t>3.</a:t>
            </a:r>
            <a:endParaRPr dirty="0"/>
          </a:p>
        </p:txBody>
      </p:sp>
      <p:sp>
        <p:nvSpPr>
          <p:cNvPr id="55" name="Rectangle 35">
            <a:extLst>
              <a:ext uri="{FF2B5EF4-FFF2-40B4-BE49-F238E27FC236}">
                <a16:creationId xmlns:a16="http://schemas.microsoft.com/office/drawing/2014/main" id="{A9F16F81-EBE4-1699-54D0-CAAA77233062}"/>
              </a:ext>
            </a:extLst>
          </p:cNvPr>
          <p:cNvSpPr txBox="1"/>
          <p:nvPr/>
        </p:nvSpPr>
        <p:spPr>
          <a:xfrm>
            <a:off x="8413562" y="3574353"/>
            <a:ext cx="342657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Integration with New/Old Barrier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System</a:t>
            </a:r>
            <a:endParaRPr dirty="0"/>
          </a:p>
        </p:txBody>
      </p:sp>
      <p:sp>
        <p:nvSpPr>
          <p:cNvPr id="56" name="Rectangle 36">
            <a:extLst>
              <a:ext uri="{FF2B5EF4-FFF2-40B4-BE49-F238E27FC236}">
                <a16:creationId xmlns:a16="http://schemas.microsoft.com/office/drawing/2014/main" id="{671C8B51-9271-8591-6BEA-7FA769781736}"/>
              </a:ext>
            </a:extLst>
          </p:cNvPr>
          <p:cNvSpPr txBox="1"/>
          <p:nvPr/>
        </p:nvSpPr>
        <p:spPr>
          <a:xfrm>
            <a:off x="8413562" y="3014702"/>
            <a:ext cx="477050" cy="747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numCol="1" anchor="t">
            <a:spAutoFit/>
          </a:bodyPr>
          <a:lstStyle>
            <a:lvl1pPr>
              <a:defRPr sz="20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/>
              <a:t>0</a:t>
            </a:r>
            <a:r>
              <a:rPr lang="en-US" dirty="0"/>
              <a:t>4</a:t>
            </a:r>
            <a:r>
              <a:rPr dirty="0"/>
              <a:t>.</a:t>
            </a:r>
          </a:p>
        </p:txBody>
      </p:sp>
      <p:pic>
        <p:nvPicPr>
          <p:cNvPr id="57" name="Picture 47" descr="Picture 47">
            <a:extLst>
              <a:ext uri="{FF2B5EF4-FFF2-40B4-BE49-F238E27FC236}">
                <a16:creationId xmlns:a16="http://schemas.microsoft.com/office/drawing/2014/main" id="{0D8F1EE5-0043-BD20-CBBF-0D0116C50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30984" y="3824857"/>
            <a:ext cx="1896747" cy="3116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8" name="Picture 47" descr="Picture 47">
            <a:extLst>
              <a:ext uri="{FF2B5EF4-FFF2-40B4-BE49-F238E27FC236}">
                <a16:creationId xmlns:a16="http://schemas.microsoft.com/office/drawing/2014/main" id="{94F96EB3-3130-0B04-BEA8-23716A94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31368" y="3672408"/>
            <a:ext cx="1896747" cy="3116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38293669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roup 7"/>
          <p:cNvGrpSpPr/>
          <p:nvPr/>
        </p:nvGrpSpPr>
        <p:grpSpPr>
          <a:xfrm>
            <a:off x="4506655" y="3041563"/>
            <a:ext cx="3161068" cy="994499"/>
            <a:chOff x="0" y="0"/>
            <a:chExt cx="3161067" cy="994498"/>
          </a:xfrm>
        </p:grpSpPr>
        <p:sp>
          <p:nvSpPr>
            <p:cNvPr id="550" name="Rectangle 2"/>
            <p:cNvSpPr txBox="1"/>
            <p:nvPr/>
          </p:nvSpPr>
          <p:spPr>
            <a:xfrm>
              <a:off x="-1" y="154782"/>
              <a:ext cx="3161069" cy="675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sz="4000">
                  <a:solidFill>
                    <a:srgbClr val="ED5A4D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THANK </a:t>
              </a:r>
              <a:r>
                <a:rPr>
                  <a:solidFill>
                    <a:srgbClr val="34446E"/>
                  </a:solidFill>
                </a:rPr>
                <a:t>YOU</a:t>
              </a:r>
            </a:p>
          </p:txBody>
        </p:sp>
        <p:pic>
          <p:nvPicPr>
            <p:cNvPr id="551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031" y="0"/>
              <a:ext cx="247662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351031" y="684933"/>
              <a:ext cx="247662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4" name="Rectangle 5"/>
          <p:cNvSpPr txBox="1"/>
          <p:nvPr/>
        </p:nvSpPr>
        <p:spPr>
          <a:xfrm>
            <a:off x="3093719" y="4324516"/>
            <a:ext cx="6004562" cy="959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solidFill>
                  <a:srgbClr val="21386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any query write us to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info@servizing.com</a:t>
            </a:r>
          </a:p>
          <a:p>
            <a:pPr algn="ctr">
              <a:defRPr sz="20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u="sng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 algn="ctr">
              <a:defRPr sz="2000">
                <a:solidFill>
                  <a:srgbClr val="21386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Visit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www.servizing.com</a:t>
            </a:r>
            <a:r>
              <a:t> for more details</a:t>
            </a:r>
          </a:p>
        </p:txBody>
      </p:sp>
      <p:pic>
        <p:nvPicPr>
          <p:cNvPr id="555" name="Screen Shot 2018-12-01 at 8.33.03 AM.png" descr="Screen Shot 2018-12-01 at 8.33.0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659" y="1378430"/>
            <a:ext cx="1374682" cy="1374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5"/>
          <p:cNvSpPr txBox="1"/>
          <p:nvPr/>
        </p:nvSpPr>
        <p:spPr>
          <a:xfrm>
            <a:off x="4262235" y="669068"/>
            <a:ext cx="3667531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400">
                <a:solidFill>
                  <a:srgbClr val="ED5A4D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VISITOR</a:t>
            </a:r>
            <a:r>
              <a:rPr>
                <a:solidFill>
                  <a:srgbClr val="34446E"/>
                </a:solidFill>
              </a:rPr>
              <a:t> MANAGEMENT</a:t>
            </a:r>
          </a:p>
        </p:txBody>
      </p:sp>
      <p:pic>
        <p:nvPicPr>
          <p:cNvPr id="200" name="Picture 43" descr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1163022"/>
            <a:ext cx="2476624" cy="309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up 1"/>
          <p:cNvGrpSpPr/>
          <p:nvPr/>
        </p:nvGrpSpPr>
        <p:grpSpPr>
          <a:xfrm>
            <a:off x="1922109" y="2607510"/>
            <a:ext cx="8295311" cy="2883029"/>
            <a:chOff x="0" y="0"/>
            <a:chExt cx="8295309" cy="2883027"/>
          </a:xfrm>
        </p:grpSpPr>
        <p:grpSp>
          <p:nvGrpSpPr>
            <p:cNvPr id="203" name="Group 23"/>
            <p:cNvGrpSpPr/>
            <p:nvPr/>
          </p:nvGrpSpPr>
          <p:grpSpPr>
            <a:xfrm>
              <a:off x="328907" y="1"/>
              <a:ext cx="2314571" cy="1183714"/>
              <a:chOff x="0" y="0"/>
              <a:chExt cx="2314570" cy="1183713"/>
            </a:xfrm>
          </p:grpSpPr>
          <p:sp>
            <p:nvSpPr>
              <p:cNvPr id="201" name="Rectangle 2"/>
              <p:cNvSpPr txBox="1"/>
              <p:nvPr/>
            </p:nvSpPr>
            <p:spPr>
              <a:xfrm>
                <a:off x="0" y="299654"/>
                <a:ext cx="2314571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Non perpetual entry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system with selective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whitelisting</a:t>
                </a:r>
              </a:p>
            </p:txBody>
          </p:sp>
          <p:sp>
            <p:nvSpPr>
              <p:cNvPr id="202" name="Rectangle 14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01.</a:t>
                </a:r>
              </a:p>
            </p:txBody>
          </p:sp>
        </p:grpSp>
        <p:grpSp>
          <p:nvGrpSpPr>
            <p:cNvPr id="206" name="Group 24"/>
            <p:cNvGrpSpPr/>
            <p:nvPr/>
          </p:nvGrpSpPr>
          <p:grpSpPr>
            <a:xfrm>
              <a:off x="3487564" y="0"/>
              <a:ext cx="2061192" cy="917015"/>
              <a:chOff x="0" y="0"/>
              <a:chExt cx="2061190" cy="917014"/>
            </a:xfrm>
          </p:grpSpPr>
          <p:sp>
            <p:nvSpPr>
              <p:cNvPr id="204" name="Rectangle 25"/>
              <p:cNvSpPr txBox="1"/>
              <p:nvPr/>
            </p:nvSpPr>
            <p:spPr>
              <a:xfrm>
                <a:off x="0" y="299654"/>
                <a:ext cx="2061191" cy="6173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Automatic opening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of boom barrier</a:t>
                </a:r>
              </a:p>
            </p:txBody>
          </p:sp>
          <p:sp>
            <p:nvSpPr>
              <p:cNvPr id="205" name="Rectangle 2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02.</a:t>
                </a:r>
              </a:p>
            </p:txBody>
          </p:sp>
        </p:grpSp>
        <p:grpSp>
          <p:nvGrpSpPr>
            <p:cNvPr id="209" name="Group 28"/>
            <p:cNvGrpSpPr/>
            <p:nvPr/>
          </p:nvGrpSpPr>
          <p:grpSpPr>
            <a:xfrm>
              <a:off x="6272405" y="0"/>
              <a:ext cx="2022905" cy="1450414"/>
              <a:chOff x="0" y="0"/>
              <a:chExt cx="2022904" cy="1450413"/>
            </a:xfrm>
          </p:grpSpPr>
          <p:sp>
            <p:nvSpPr>
              <p:cNvPr id="207" name="Rectangle 29"/>
              <p:cNvSpPr txBox="1"/>
              <p:nvPr/>
            </p:nvSpPr>
            <p:spPr>
              <a:xfrm>
                <a:off x="0" y="299653"/>
                <a:ext cx="2022905" cy="11507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Automatic vehicle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number capture to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accelerate entry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authentication</a:t>
                </a:r>
              </a:p>
            </p:txBody>
          </p:sp>
          <p:sp>
            <p:nvSpPr>
              <p:cNvPr id="208" name="Rectangle 30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03.</a:t>
                </a:r>
              </a:p>
            </p:txBody>
          </p:sp>
        </p:grpSp>
        <p:grpSp>
          <p:nvGrpSpPr>
            <p:cNvPr id="212" name="Group 31"/>
            <p:cNvGrpSpPr/>
            <p:nvPr/>
          </p:nvGrpSpPr>
          <p:grpSpPr>
            <a:xfrm>
              <a:off x="340944" y="1699313"/>
              <a:ext cx="2492942" cy="1183715"/>
              <a:chOff x="0" y="0"/>
              <a:chExt cx="2492941" cy="1183713"/>
            </a:xfrm>
          </p:grpSpPr>
          <p:sp>
            <p:nvSpPr>
              <p:cNvPr id="210" name="Rectangle 32"/>
              <p:cNvSpPr txBox="1"/>
              <p:nvPr/>
            </p:nvSpPr>
            <p:spPr>
              <a:xfrm>
                <a:off x="0" y="299654"/>
                <a:ext cx="2492942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WhatsApp notifications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to the connected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Residents</a:t>
                </a:r>
              </a:p>
            </p:txBody>
          </p:sp>
          <p:sp>
            <p:nvSpPr>
              <p:cNvPr id="211" name="Rectangle 33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04.</a:t>
                </a:r>
              </a:p>
            </p:txBody>
          </p:sp>
        </p:grpSp>
        <p:grpSp>
          <p:nvGrpSpPr>
            <p:cNvPr id="215" name="Group 34"/>
            <p:cNvGrpSpPr/>
            <p:nvPr/>
          </p:nvGrpSpPr>
          <p:grpSpPr>
            <a:xfrm>
              <a:off x="3487564" y="1699313"/>
              <a:ext cx="2086530" cy="1183715"/>
              <a:chOff x="0" y="0"/>
              <a:chExt cx="2086528" cy="1183713"/>
            </a:xfrm>
          </p:grpSpPr>
          <p:sp>
            <p:nvSpPr>
              <p:cNvPr id="213" name="Rectangle 35"/>
              <p:cNvSpPr txBox="1"/>
              <p:nvPr/>
            </p:nvSpPr>
            <p:spPr>
              <a:xfrm>
                <a:off x="0" y="299654"/>
                <a:ext cx="2086529" cy="884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Realtime picture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without any human </a:t>
                </a:r>
              </a:p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intervention</a:t>
                </a:r>
              </a:p>
            </p:txBody>
          </p:sp>
          <p:sp>
            <p:nvSpPr>
              <p:cNvPr id="214" name="Rectangle 36"/>
              <p:cNvSpPr txBox="1"/>
              <p:nvPr/>
            </p:nvSpPr>
            <p:spPr>
              <a:xfrm>
                <a:off x="0" y="0"/>
                <a:ext cx="485511" cy="383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>
                  <a:defRPr sz="2000">
                    <a:solidFill>
                      <a:srgbClr val="ED5A4D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lvl1pPr>
              </a:lstStyle>
              <a:p>
                <a:r>
                  <a:t>05.</a:t>
                </a:r>
              </a:p>
            </p:txBody>
          </p:sp>
        </p:grpSp>
        <p:pic>
          <p:nvPicPr>
            <p:cNvPr id="216" name="Picture 46" descr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icture 47" descr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icture 48" descr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616967" y="395537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icture 49" descr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5300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Picture 50" descr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821016" y="2052318"/>
              <a:ext cx="1015576" cy="30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" name="Rectangle 40"/>
          <p:cNvSpPr txBox="1"/>
          <p:nvPr/>
        </p:nvSpPr>
        <p:spPr>
          <a:xfrm>
            <a:off x="5029569" y="1423642"/>
            <a:ext cx="2132864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1600">
                <a:solidFill>
                  <a:srgbClr val="34446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GUESTS &amp; VISITORS</a:t>
            </a:r>
          </a:p>
        </p:txBody>
      </p:sp>
      <p:pic>
        <p:nvPicPr>
          <p:cNvPr id="223" name="Picture 41" descr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89" y="433259"/>
            <a:ext cx="2476624" cy="30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raphic 2" descr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878" y="505191"/>
            <a:ext cx="3305344" cy="6223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raphic 3" descr="Graphic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779" y="505191"/>
            <a:ext cx="3305346" cy="620962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Rectangle 4"/>
          <p:cNvSpPr txBox="1"/>
          <p:nvPr/>
        </p:nvSpPr>
        <p:spPr>
          <a:xfrm>
            <a:off x="4875988" y="2107065"/>
            <a:ext cx="1705121" cy="8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WhatsApp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notifications for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Visitor Alerts</a:t>
            </a:r>
          </a:p>
        </p:txBody>
      </p:sp>
      <p:sp>
        <p:nvSpPr>
          <p:cNvPr id="228" name="Rectangle 6"/>
          <p:cNvSpPr txBox="1"/>
          <p:nvPr/>
        </p:nvSpPr>
        <p:spPr>
          <a:xfrm>
            <a:off x="4211954" y="4604080"/>
            <a:ext cx="3169535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Unknown VisitorAlerts with CCTV capturing photos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WhatsApp Video 2021-07-25 at 12.03.16.mp4" descr="WhatsApp Video 2021-07-25 at 12.03.16.mp4">
            <a:hlinkClick r:id="" action="ppaction://media"/>
            <a:extLst>
              <a:ext uri="{FF2B5EF4-FFF2-40B4-BE49-F238E27FC236}">
                <a16:creationId xmlns:a16="http://schemas.microsoft.com/office/drawing/2014/main" id="{D9D16ABC-4BCE-1943-9782-13297C425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4118" y="529168"/>
            <a:ext cx="3064086" cy="557106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EDEED-A2F3-4B44-8BFB-68EDD1FD9DDE}"/>
              </a:ext>
            </a:extLst>
          </p:cNvPr>
          <p:cNvSpPr/>
          <p:nvPr/>
        </p:nvSpPr>
        <p:spPr>
          <a:xfrm>
            <a:off x="7021219" y="2967335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 View</a:t>
            </a:r>
          </a:p>
        </p:txBody>
      </p:sp>
    </p:spTree>
    <p:extLst>
      <p:ext uri="{BB962C8B-B14F-4D97-AF65-F5344CB8AC3E}">
        <p14:creationId xmlns:p14="http://schemas.microsoft.com/office/powerpoint/2010/main" val="1530443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WhatsApp Video 2021-06-14 at 13.13.40.mp4" descr="WhatsApp Video 2021-06-14 at 13.13.40.mp4">
            <a:hlinkClick r:id="" action="ppaction://media"/>
            <a:extLst>
              <a:ext uri="{FF2B5EF4-FFF2-40B4-BE49-F238E27FC236}">
                <a16:creationId xmlns:a16="http://schemas.microsoft.com/office/drawing/2014/main" id="{D1812FD5-CCDD-E14D-9BB5-780BEE077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710" y="906200"/>
            <a:ext cx="9173823" cy="50456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B5BA8B-C7A5-E248-877E-C498D8A64B11}"/>
              </a:ext>
            </a:extLst>
          </p:cNvPr>
          <p:cNvSpPr/>
          <p:nvPr/>
        </p:nvSpPr>
        <p:spPr>
          <a:xfrm>
            <a:off x="4678068" y="5926104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 View</a:t>
            </a:r>
          </a:p>
        </p:txBody>
      </p:sp>
    </p:spTree>
    <p:extLst>
      <p:ext uri="{BB962C8B-B14F-4D97-AF65-F5344CB8AC3E}">
        <p14:creationId xmlns:p14="http://schemas.microsoft.com/office/powerpoint/2010/main" val="1564880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51" y="1342656"/>
            <a:ext cx="9609096" cy="4172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847</Words>
  <Application>Microsoft Macintosh PowerPoint</Application>
  <PresentationFormat>Widescreen</PresentationFormat>
  <Paragraphs>331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Arial Rounded MT Bold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Ankit Rawat</cp:lastModifiedBy>
  <cp:revision>13</cp:revision>
  <dcterms:modified xsi:type="dcterms:W3CDTF">2022-08-22T07:44:14Z</dcterms:modified>
</cp:coreProperties>
</file>